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Noto Sans Batak Regular"/>
          <a:ea typeface="Noto Sans Batak Regular"/>
          <a:cs typeface="Noto Sans Batak Regular"/>
        </a:font>
        <a:srgbClr val="787878"/>
      </a:tcTxStyle>
      <a:tcStyle>
        <a:tcBdr>
          <a:left>
            <a:ln w="12697" cap="flat">
              <a:solidFill>
                <a:srgbClr val="404040"/>
              </a:solidFill>
              <a:prstDash val="solid"/>
              <a:round/>
            </a:ln>
          </a:left>
          <a:right>
            <a:ln w="12697" cap="flat">
              <a:solidFill>
                <a:srgbClr val="404040"/>
              </a:solidFill>
              <a:prstDash val="solid"/>
              <a:round/>
            </a:ln>
          </a:right>
          <a:top>
            <a:ln w="12697" cap="flat">
              <a:solidFill>
                <a:srgbClr val="404040"/>
              </a:solidFill>
              <a:prstDash val="solid"/>
              <a:round/>
            </a:ln>
          </a:top>
          <a:bottom>
            <a:ln w="12697" cap="flat">
              <a:solidFill>
                <a:srgbClr val="404040"/>
              </a:solidFill>
              <a:prstDash val="solid"/>
              <a:round/>
            </a:ln>
          </a:bottom>
          <a:insideH>
            <a:ln w="12697" cap="flat">
              <a:solidFill>
                <a:srgbClr val="404040"/>
              </a:solidFill>
              <a:prstDash val="solid"/>
              <a:round/>
            </a:ln>
          </a:insideH>
          <a:insideV>
            <a:ln w="12697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aapm.onlinelibrary.wiley.com/doi/10.1002/acm2.13964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3020340" y="2338978"/>
            <a:ext cx="12247321" cy="2579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83000"/>
              </a:lnSpc>
              <a:defRPr spc="-300" sz="7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전체 CT 기반 CBAM 및 MGA 적용</a:t>
            </a:r>
          </a:p>
          <a:p>
            <a:pPr algn="ctr">
              <a:lnSpc>
                <a:spcPct val="83000"/>
              </a:lnSpc>
              <a:defRPr spc="-300" sz="7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폐 결절 이진 분류 연구</a:t>
            </a:r>
          </a:p>
        </p:txBody>
      </p:sp>
      <p:sp>
        <p:nvSpPr>
          <p:cNvPr id="95" name="TextBox 3"/>
          <p:cNvSpPr txBox="1"/>
          <p:nvPr/>
        </p:nvSpPr>
        <p:spPr>
          <a:xfrm>
            <a:off x="4042712" y="6622674"/>
            <a:ext cx="10202576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융합 메디컬 AI with 스마트 웰니스 과정</a:t>
            </a:r>
          </a:p>
          <a:p>
            <a:pPr algn="ctr">
              <a:lnSpc>
                <a:spcPct val="120000"/>
              </a:lnSpc>
              <a:defRPr sz="25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A팀 - 리진, 이유정, 성용빈</a:t>
            </a:r>
          </a:p>
        </p:txBody>
      </p:sp>
      <p:pic>
        <p:nvPicPr>
          <p:cNvPr id="9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extBox 10"/>
          <p:cNvSpPr txBox="1"/>
          <p:nvPr/>
        </p:nvSpPr>
        <p:spPr>
          <a:xfrm>
            <a:off x="7632700" y="5554802"/>
            <a:ext cx="300990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한국 IT 교육원</a:t>
            </a:r>
          </a:p>
        </p:txBody>
      </p:sp>
      <p:sp>
        <p:nvSpPr>
          <p:cNvPr id="99" name="TextBox 4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Box 15"/>
          <p:cNvSpPr txBox="1"/>
          <p:nvPr/>
        </p:nvSpPr>
        <p:spPr>
          <a:xfrm>
            <a:off x="743795" y="1117599"/>
            <a:ext cx="11647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40" sz="35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3-3-2</a:t>
            </a:r>
          </a:p>
        </p:txBody>
      </p:sp>
      <p:pic>
        <p:nvPicPr>
          <p:cNvPr id="5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3" name="Table 23"/>
          <p:cNvGraphicFramePr/>
          <p:nvPr/>
        </p:nvGraphicFramePr>
        <p:xfrm>
          <a:off x="1234369" y="2203674"/>
          <a:ext cx="16471537" cy="414636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2978702"/>
                <a:gridCol w="1974580"/>
                <a:gridCol w="1922177"/>
                <a:gridCol w="1922177"/>
                <a:gridCol w="1956808"/>
                <a:gridCol w="1936036"/>
                <a:gridCol w="1937606"/>
              </a:tblGrid>
              <a:tr h="600866"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8F8F8"/>
                          </a:solidFill>
                          <a:sym typeface="Noto Sans Batak Regular"/>
                        </a:rPr>
                        <a:t>실험 구성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Accuracy</a:t>
                      </a: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(정확도)</a:t>
                      </a:r>
                    </a:p>
                  </a:txBody>
                  <a:tcPr marL="19050" marR="19050" marT="19050" marB="19050" anchor="ctr" anchorCtr="0" horzOverflow="overflow"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8F8F8"/>
                          </a:solidFill>
                          <a:sym typeface="Noto Sans Batak Regular"/>
                        </a:rPr>
                        <a:t>AUC
(분류 구분력)</a:t>
                      </a:r>
                    </a:p>
                  </a:txBody>
                  <a:tcPr marL="19050" marR="19050" marT="19050" marB="19050" anchor="ctr" anchorCtr="0" horzOverflow="overflow"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8F8F8"/>
                          </a:solidFill>
                          <a:sym typeface="Noto Sans Batak Regular"/>
                        </a:rPr>
                        <a:t>Sensitivity
(민감도)</a:t>
                      </a:r>
                    </a:p>
                  </a:txBody>
                  <a:tcPr marL="19050" marR="19050" marT="19050" marB="19050" anchor="ctr" anchorCtr="0" horzOverflow="overflow"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Specificity</a:t>
                      </a: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(특이도)</a:t>
                      </a:r>
                    </a:p>
                  </a:txBody>
                  <a:tcPr marL="19050" marR="19050" marT="19050" marB="19050" anchor="ctr" anchorCtr="0" horzOverflow="overflow"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8F8F8"/>
                          </a:solidFill>
                          <a:sym typeface="Noto Sans Batak Regular"/>
                        </a:rPr>
                        <a:t>Precision
(정밀도)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F1 - score</a:t>
                      </a: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  <a:sym typeface="Noto Sans Batak Regular"/>
                        </a:defRPr>
                      </a:pPr>
                      <a:r>
                        <a:t>(조화 평균)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solidFill>
                      <a:srgbClr val="404040"/>
                    </a:solidFill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Hua et al.28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73.7%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78.7%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26358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Shen et al.19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84.0%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Shen et al.7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87.1%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Xie et al.29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88.0 ± 0.53%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88.9 ± 0.46%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87.5 ± 0.35%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80.0 ± 0.38%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84.2 ± 0.49%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Xu et al.30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90.9 ± 0.58%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89.9 ± 0.47%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91.5 ± 0.39%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85.6 ± 0.37%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87.7 ± 0.52%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Model1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89.5 ± 0.4%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90.9 ± 0.33%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88.6 ± 0.32%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81.8 ± 0.35%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86.1 ± 0.50%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Model2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90.5 ± 0.51%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91.9 ± 0.40%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89.7 ± 0.34%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83.5 ± 0.41%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87.5 ± 0.47%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Model3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91.6 ± 0.46%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91.9 ± 0.36%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91.5 ± 0.37%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85.8 ± 0.39%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88.8 ± 0.44%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Model4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92.4 ± 0.54%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–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92.9 ± 0.41%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92.0 ± 0.35%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787878"/>
                          </a:solidFill>
                          <a:sym typeface="Noto Sans Batak Regular"/>
                        </a:rPr>
                        <a:t>86.8 ± 0.43%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ym typeface="Noto Sans Batak Regular"/>
                        </a:defRPr>
                      </a:pPr>
                      <a:r>
                        <a:t>89.8 ± 0.51%</a:t>
                      </a:r>
                    </a:p>
                  </a:txBody>
                  <a:tcPr marL="19050" marR="19050" marT="19050" marB="19050" anchor="ctr" anchorCtr="0" horzOverflow="overflow"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</a:tcPr>
                </a:tc>
              </a:tr>
            </a:tbl>
          </a:graphicData>
        </a:graphic>
      </p:graphicFrame>
      <p:sp>
        <p:nvSpPr>
          <p:cNvPr id="514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5" name="TextBox 25"/>
          <p:cNvSpPr txBox="1"/>
          <p:nvPr/>
        </p:nvSpPr>
        <p:spPr>
          <a:xfrm>
            <a:off x="1917700" y="1073150"/>
            <a:ext cx="1026354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기존 연구 성능 비교</a:t>
            </a:r>
          </a:p>
        </p:txBody>
      </p:sp>
      <p:sp>
        <p:nvSpPr>
          <p:cNvPr id="516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- 10 -</a:t>
            </a:r>
          </a:p>
        </p:txBody>
      </p:sp>
      <p:sp>
        <p:nvSpPr>
          <p:cNvPr id="517" name="TextBox 25"/>
          <p:cNvSpPr txBox="1"/>
          <p:nvPr/>
        </p:nvSpPr>
        <p:spPr>
          <a:xfrm>
            <a:off x="1226495" y="8088269"/>
            <a:ext cx="16090901" cy="126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모든 결과는 동일한 Malignancy 분류 기준(1, 2, 3 양성 / 4, 5 악성)에 기반함</a:t>
            </a:r>
          </a:p>
          <a:p>
            <a:pPr marL="176463" indent="-176463">
              <a:lnSpc>
                <a:spcPct val="1400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기존 연구와 직접 비교를 위해 동일 평가 지표(Accuracy, Sensitivity 등)로 재정리함</a:t>
            </a:r>
          </a:p>
          <a:p>
            <a:pPr>
              <a:lnSpc>
                <a:spcPct val="170000"/>
              </a:lnSpc>
              <a:defRPr sz="16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논문 링크 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https://aapm.onlinelibrary.wiley.com/doi/10.1002/acm2.13964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Box 15"/>
          <p:cNvSpPr txBox="1"/>
          <p:nvPr/>
        </p:nvSpPr>
        <p:spPr>
          <a:xfrm>
            <a:off x="743795" y="1117599"/>
            <a:ext cx="11647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40" sz="35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3-3-3</a:t>
            </a:r>
          </a:p>
        </p:txBody>
      </p:sp>
      <p:pic>
        <p:nvPicPr>
          <p:cNvPr id="5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22" name="Table 23"/>
          <p:cNvGraphicFramePr/>
          <p:nvPr/>
        </p:nvGraphicFramePr>
        <p:xfrm>
          <a:off x="1294787" y="3841974"/>
          <a:ext cx="16471537" cy="414636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8702"/>
                <a:gridCol w="1974580"/>
                <a:gridCol w="1922177"/>
                <a:gridCol w="1956808"/>
                <a:gridCol w="1936036"/>
                <a:gridCol w="1937606"/>
                <a:gridCol w="1937606"/>
              </a:tblGrid>
              <a:tr h="600866"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실험 구성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Accuracy</a:t>
                      </a:r>
                      <a:endParaRPr>
                        <a:latin typeface="Noto Sans Batak Regular"/>
                        <a:ea typeface="Noto Sans Batak Regular"/>
                        <a:cs typeface="Noto Sans Batak Regular"/>
                        <a:sym typeface="Noto Sans Batak Regular"/>
                      </a:endParaRP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(정확도)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AUC
(분류 구분력)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F1 - score</a:t>
                      </a:r>
                      <a:endParaRPr>
                        <a:latin typeface="Noto Sans Batak Regular"/>
                        <a:ea typeface="Noto Sans Batak Regular"/>
                        <a:cs typeface="Noto Sans Batak Regular"/>
                        <a:sym typeface="Noto Sans Batak Regular"/>
                      </a:endParaRP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(조화 평균)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Recall
(민감도)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Specificity</a:t>
                      </a:r>
                      <a:endParaRPr>
                        <a:latin typeface="Noto Sans Batak Regular"/>
                        <a:ea typeface="Noto Sans Batak Regular"/>
                        <a:cs typeface="Noto Sans Batak Regular"/>
                        <a:sym typeface="Noto Sans Batak Regular"/>
                      </a:endParaRP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(특이도)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>
                          <a:solidFill>
                            <a:srgbClr val="F8F8F8"/>
                          </a:solidFill>
                        </a:rPr>
                        <a:t>Precision
(정밀도)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Baseline (ResNet18)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88.15%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0.9336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0.8668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0.8790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0.8834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</a:rPr>
                        <a:t>0.8550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6358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CBAM only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88.91%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0.9400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0.8751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0.8925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0.8925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0.8655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840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CBAM + MGA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88.57%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0.9348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0.8718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0.8858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0.8857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0.8583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23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4" name="TextBox 25"/>
          <p:cNvSpPr txBox="1"/>
          <p:nvPr/>
        </p:nvSpPr>
        <p:spPr>
          <a:xfrm>
            <a:off x="1284291" y="6598871"/>
            <a:ext cx="16090901" cy="196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모든 실험은 동일 조건 (total_epoch=100, batch_size=32)에서 수행됨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이진 분류 : 1, 2, 3 = (0) 양성 / 4, 5 = (1) 악성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데이터 증강 : CenterCrop</a:t>
            </a:r>
            <a:r>
              <a:t> </a:t>
            </a:r>
            <a:r>
              <a:t>(384, 384) + RandomHorizontalFlip </a:t>
            </a:r>
            <a:r>
              <a:t>+ </a:t>
            </a:r>
            <a:r>
              <a:t>RandomRotation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결과 : 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CBAM을 적용한 모델</a:t>
            </a:r>
            <a:r>
              <a:t>이 Accuracy, AUC, F1-score, Recall, MCC 등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전반적인 지표에서 Baseline 대비 가장 우수한 성능</a:t>
            </a:r>
            <a:r>
              <a:t>을 보였음</a:t>
            </a:r>
          </a:p>
          <a:p>
            <a:pPr lvl="4" indent="9144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MGA를 추가했을 경우 일부 지표는 유지</a:t>
            </a:r>
            <a:r>
              <a:t>되었으나,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수치적 성능 향상은 크지 않았음</a:t>
            </a:r>
          </a:p>
        </p:txBody>
      </p:sp>
      <p:sp>
        <p:nvSpPr>
          <p:cNvPr id="525" name="TextBox 25"/>
          <p:cNvSpPr txBox="1"/>
          <p:nvPr/>
        </p:nvSpPr>
        <p:spPr>
          <a:xfrm>
            <a:off x="1917700" y="1073150"/>
            <a:ext cx="72751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모듈 및 학습 조건 비교 실험</a:t>
            </a:r>
          </a:p>
        </p:txBody>
      </p:sp>
      <p:sp>
        <p:nvSpPr>
          <p:cNvPr id="526" name="TextBox 25"/>
          <p:cNvSpPr txBox="1"/>
          <p:nvPr/>
        </p:nvSpPr>
        <p:spPr>
          <a:xfrm>
            <a:off x="1911583" y="1841500"/>
            <a:ext cx="8541306" cy="86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CBAM, MGA 등 Attention 모듈과 마스크 조건이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성능 향상에 어떤 영향을 주는지 정량적으로 비교 분석</a:t>
            </a:r>
          </a:p>
        </p:txBody>
      </p:sp>
      <p:sp>
        <p:nvSpPr>
          <p:cNvPr id="527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- 11 -</a:t>
            </a:r>
          </a:p>
        </p:txBody>
      </p:sp>
      <p:sp>
        <p:nvSpPr>
          <p:cNvPr id="528" name="TextBox 25"/>
          <p:cNvSpPr txBox="1"/>
          <p:nvPr/>
        </p:nvSpPr>
        <p:spPr>
          <a:xfrm>
            <a:off x="1284291" y="3389213"/>
            <a:ext cx="16090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76463" indent="-176463">
              <a:lnSpc>
                <a:spcPct val="99600"/>
              </a:lnSpc>
              <a:buSzPct val="100000"/>
              <a:buChar char="*"/>
              <a:defRPr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전체 마스크 회전한 값들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3" name="TextBox 15"/>
          <p:cNvSpPr txBox="1"/>
          <p:nvPr/>
        </p:nvSpPr>
        <p:spPr>
          <a:xfrm>
            <a:off x="1140985" y="1117599"/>
            <a:ext cx="8636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40" sz="35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3-4</a:t>
            </a:r>
          </a:p>
        </p:txBody>
      </p:sp>
      <p:sp>
        <p:nvSpPr>
          <p:cNvPr id="534" name="TextBox 25"/>
          <p:cNvSpPr txBox="1"/>
          <p:nvPr/>
        </p:nvSpPr>
        <p:spPr>
          <a:xfrm>
            <a:off x="1917700" y="1073150"/>
            <a:ext cx="72751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결절 크기별 F1-score 분석</a:t>
            </a:r>
          </a:p>
        </p:txBody>
      </p:sp>
      <p:sp>
        <p:nvSpPr>
          <p:cNvPr id="535" name="TextBox 25"/>
          <p:cNvSpPr txBox="1"/>
          <p:nvPr/>
        </p:nvSpPr>
        <p:spPr>
          <a:xfrm>
            <a:off x="1911583" y="1854200"/>
            <a:ext cx="13418159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모델이 결절의 크기에 따라 어떻게 반응하는지 확인하기 위해, S/M/L 크기별로 F1-score를 분석</a:t>
            </a:r>
          </a:p>
        </p:txBody>
      </p:sp>
      <p:sp>
        <p:nvSpPr>
          <p:cNvPr id="536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- 12 -</a:t>
            </a:r>
          </a:p>
        </p:txBody>
      </p:sp>
      <p:grpSp>
        <p:nvGrpSpPr>
          <p:cNvPr id="540" name="그룹화"/>
          <p:cNvGrpSpPr/>
          <p:nvPr/>
        </p:nvGrpSpPr>
        <p:grpSpPr>
          <a:xfrm>
            <a:off x="378555" y="2759910"/>
            <a:ext cx="8342688" cy="6417500"/>
            <a:chOff x="0" y="0"/>
            <a:chExt cx="8342687" cy="6417499"/>
          </a:xfrm>
        </p:grpSpPr>
        <p:pic>
          <p:nvPicPr>
            <p:cNvPr id="53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380" t="0" r="0" b="11140"/>
            <a:stretch>
              <a:fillRect/>
            </a:stretch>
          </p:blipFill>
          <p:spPr>
            <a:xfrm>
              <a:off x="713373" y="0"/>
              <a:ext cx="7629314" cy="5638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F1-score"/>
            <p:cNvSpPr txBox="1"/>
            <p:nvPr/>
          </p:nvSpPr>
          <p:spPr>
            <a:xfrm rot="16200000">
              <a:off x="-620226" y="2386978"/>
              <a:ext cx="1865424" cy="624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3000"/>
              </a:lvl1pPr>
            </a:lstStyle>
            <a:p>
              <a:pPr/>
              <a:r>
                <a:t>F1-score</a:t>
              </a:r>
            </a:p>
          </p:txBody>
        </p:sp>
        <p:sp>
          <p:nvSpPr>
            <p:cNvPr id="539" name="결절 크기"/>
            <p:cNvSpPr txBox="1"/>
            <p:nvPr/>
          </p:nvSpPr>
          <p:spPr>
            <a:xfrm>
              <a:off x="2181449" y="5759534"/>
              <a:ext cx="5529707" cy="65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2500"/>
              </a:lvl1pPr>
            </a:lstStyle>
            <a:p>
              <a:pPr/>
              <a:r>
                <a:t>결절 크기</a:t>
              </a:r>
            </a:p>
          </p:txBody>
        </p:sp>
      </p:grpSp>
      <p:sp>
        <p:nvSpPr>
          <p:cNvPr id="541" name="TextBox 25"/>
          <p:cNvSpPr txBox="1"/>
          <p:nvPr/>
        </p:nvSpPr>
        <p:spPr>
          <a:xfrm>
            <a:off x="9065697" y="2792524"/>
            <a:ext cx="8432172" cy="609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25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📌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결절 크기에 따른 성능 차이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</a:p>
          <a:p>
            <a:pPr marL="176463" indent="-176463">
              <a:lnSpc>
                <a:spcPct val="1300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크기가 커질수록 (S → M → L) 세 모델 모두 F1-score 상승</a:t>
            </a:r>
          </a:p>
          <a:p>
            <a:pPr marL="176463" indent="-176463">
              <a:lnSpc>
                <a:spcPct val="1300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CBAM은 전체 크기에서 가장 안정적으로 높은 성능</a:t>
            </a:r>
          </a:p>
          <a:p>
            <a:pPr marL="176463" indent="-176463">
              <a:lnSpc>
                <a:spcPct val="1300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전체 슬라이스를 입력으로 사용할 경우, 결절이 슬라이스 중심에 위치하지 않으면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작게 보이거나 흐릿하게 투영되어</a:t>
            </a:r>
            <a:r>
              <a:t> 모델 인식이 어려워질 수 있음.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</a:p>
          <a:p>
            <a:pPr marL="176463" indent="-176463">
              <a:lnSpc>
                <a:spcPct val="1200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결과 : 결절 크기가 작을수록 모델 성능이 낮아지는 건 예상된 결과지만, </a:t>
            </a:r>
          </a:p>
          <a:p>
            <a:pPr lvl="3" indent="685800">
              <a:lnSpc>
                <a:spcPct val="1200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 세 모델 모두 유사한 한계를 보였다는 점에서,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현재 구조만으로는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lvl="3" indent="685800">
              <a:lnSpc>
                <a:spcPct val="1200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  작은 병변을 구분하는 데 본질적인 한계가 있음을 확인</a:t>
            </a:r>
            <a:r>
              <a:t>하였고,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lvl="3" indent="685800">
              <a:lnSpc>
                <a:spcPct val="1200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  </a:t>
            </a:r>
            <a:r>
              <a:t>따라서 전처리 보완이나 segmentation 기반 사전 탐지 등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추가 접 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lvl="3" indent="685800">
              <a:lnSpc>
                <a:spcPct val="1200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  근이 필요함을 시사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- 13 -</a:t>
            </a:r>
          </a:p>
        </p:txBody>
      </p:sp>
      <p:sp>
        <p:nvSpPr>
          <p:cNvPr id="546" name="TextBox 15"/>
          <p:cNvSpPr txBox="1"/>
          <p:nvPr/>
        </p:nvSpPr>
        <p:spPr>
          <a:xfrm>
            <a:off x="1140985" y="1003299"/>
            <a:ext cx="86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200" sz="5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47" name="TextBox 25"/>
          <p:cNvSpPr txBox="1"/>
          <p:nvPr/>
        </p:nvSpPr>
        <p:spPr>
          <a:xfrm>
            <a:off x="1790700" y="1073150"/>
            <a:ext cx="678404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모델의 시각적 해석: Grad-CAM 결과</a:t>
            </a:r>
          </a:p>
        </p:txBody>
      </p:sp>
      <p:grpSp>
        <p:nvGrpSpPr>
          <p:cNvPr id="552" name="그룹화"/>
          <p:cNvGrpSpPr/>
          <p:nvPr/>
        </p:nvGrpSpPr>
        <p:grpSpPr>
          <a:xfrm>
            <a:off x="4236691" y="2002417"/>
            <a:ext cx="9814618" cy="7219325"/>
            <a:chOff x="0" y="-168778"/>
            <a:chExt cx="9814616" cy="7219323"/>
          </a:xfrm>
        </p:grpSpPr>
        <p:sp>
          <p:nvSpPr>
            <p:cNvPr id="548" name="TextBox 25"/>
            <p:cNvSpPr txBox="1"/>
            <p:nvPr/>
          </p:nvSpPr>
          <p:spPr>
            <a:xfrm>
              <a:off x="3870282" y="6618744"/>
              <a:ext cx="234136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99600"/>
                </a:lnSpc>
                <a:defRPr sz="22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CBAM only</a:t>
              </a:r>
            </a:p>
          </p:txBody>
        </p:sp>
        <p:sp>
          <p:nvSpPr>
            <p:cNvPr id="549" name="TextBox 25"/>
            <p:cNvSpPr txBox="1"/>
            <p:nvPr/>
          </p:nvSpPr>
          <p:spPr>
            <a:xfrm>
              <a:off x="6989822" y="6618744"/>
              <a:ext cx="261214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99600"/>
                </a:lnSpc>
                <a:defRPr sz="22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CBAM + MGA</a:t>
              </a:r>
            </a:p>
          </p:txBody>
        </p:sp>
        <p:sp>
          <p:nvSpPr>
            <p:cNvPr id="550" name="TextBox 25"/>
            <p:cNvSpPr txBox="1"/>
            <p:nvPr/>
          </p:nvSpPr>
          <p:spPr>
            <a:xfrm>
              <a:off x="249750" y="6618744"/>
              <a:ext cx="315502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99600"/>
                </a:lnSpc>
                <a:defRPr sz="22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Basemodel (ResNet18)</a:t>
              </a:r>
            </a:p>
          </p:txBody>
        </p:sp>
        <p:pic>
          <p:nvPicPr>
            <p:cNvPr id="551" name="Picture 4" descr="Picture 4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68779"/>
              <a:ext cx="9814617" cy="6695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3" name="선"/>
          <p:cNvSpPr/>
          <p:nvPr/>
        </p:nvSpPr>
        <p:spPr>
          <a:xfrm>
            <a:off x="5275219" y="3567261"/>
            <a:ext cx="372021" cy="372020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4" name="선"/>
          <p:cNvSpPr/>
          <p:nvPr/>
        </p:nvSpPr>
        <p:spPr>
          <a:xfrm>
            <a:off x="8593433" y="3554561"/>
            <a:ext cx="372021" cy="372020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5" name="선"/>
          <p:cNvSpPr/>
          <p:nvPr/>
        </p:nvSpPr>
        <p:spPr>
          <a:xfrm>
            <a:off x="11873547" y="3592661"/>
            <a:ext cx="372021" cy="372020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선"/>
          <p:cNvSpPr/>
          <p:nvPr/>
        </p:nvSpPr>
        <p:spPr>
          <a:xfrm>
            <a:off x="5001204" y="7141895"/>
            <a:ext cx="372021" cy="372021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7" name="선"/>
          <p:cNvSpPr/>
          <p:nvPr/>
        </p:nvSpPr>
        <p:spPr>
          <a:xfrm>
            <a:off x="8311687" y="7129195"/>
            <a:ext cx="372021" cy="372021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선"/>
          <p:cNvSpPr/>
          <p:nvPr/>
        </p:nvSpPr>
        <p:spPr>
          <a:xfrm>
            <a:off x="11604501" y="7129195"/>
            <a:ext cx="372021" cy="372021"/>
          </a:xfrm>
          <a:prstGeom prst="line">
            <a:avLst/>
          </a:prstGeom>
          <a:ln w="25400">
            <a:solidFill>
              <a:srgbClr val="F1F78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9" name="TextBox 25"/>
          <p:cNvSpPr txBox="1"/>
          <p:nvPr/>
        </p:nvSpPr>
        <p:spPr>
          <a:xfrm>
            <a:off x="1488950" y="3520180"/>
            <a:ext cx="315502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0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환자_1</a:t>
            </a:r>
          </a:p>
        </p:txBody>
      </p:sp>
      <p:sp>
        <p:nvSpPr>
          <p:cNvPr id="560" name="TextBox 25"/>
          <p:cNvSpPr txBox="1"/>
          <p:nvPr/>
        </p:nvSpPr>
        <p:spPr>
          <a:xfrm>
            <a:off x="14226342" y="2110616"/>
            <a:ext cx="261214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결절 크기 : L</a:t>
            </a:r>
          </a:p>
        </p:txBody>
      </p:sp>
      <p:sp>
        <p:nvSpPr>
          <p:cNvPr id="561" name="TextBox 25"/>
          <p:cNvSpPr txBox="1"/>
          <p:nvPr/>
        </p:nvSpPr>
        <p:spPr>
          <a:xfrm>
            <a:off x="1488950" y="6776590"/>
            <a:ext cx="315502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0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환자_2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- 14 -</a:t>
            </a:r>
          </a:p>
        </p:txBody>
      </p:sp>
      <p:sp>
        <p:nvSpPr>
          <p:cNvPr id="566" name="TextBox 15"/>
          <p:cNvSpPr txBox="1"/>
          <p:nvPr/>
        </p:nvSpPr>
        <p:spPr>
          <a:xfrm>
            <a:off x="1080387" y="1003299"/>
            <a:ext cx="86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200" sz="5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4-1</a:t>
            </a:r>
          </a:p>
        </p:txBody>
      </p:sp>
      <p:sp>
        <p:nvSpPr>
          <p:cNvPr id="567" name="TextBox 25"/>
          <p:cNvSpPr txBox="1"/>
          <p:nvPr/>
        </p:nvSpPr>
        <p:spPr>
          <a:xfrm>
            <a:off x="2030791" y="1073150"/>
            <a:ext cx="678405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연구의 결론</a:t>
            </a:r>
          </a:p>
        </p:txBody>
      </p:sp>
      <p:sp>
        <p:nvSpPr>
          <p:cNvPr id="568" name="- ResNet18은 속도와 유연성 면에서 효율적인 베이스 모델로 확인되었습니다.…"/>
          <p:cNvSpPr txBox="1"/>
          <p:nvPr/>
        </p:nvSpPr>
        <p:spPr>
          <a:xfrm>
            <a:off x="1098550" y="2558414"/>
            <a:ext cx="16090900" cy="542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ResNet18은 </a:t>
            </a:r>
            <a:r>
              <a:t>속도와 유연성 면에서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효율적인 베이스 모델로 확인</a:t>
            </a:r>
            <a:r>
              <a:t>되었습니다.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CBAM은 모든 지표에서 성능을 안정적으로 향상</a:t>
            </a:r>
            <a:r>
              <a:t>시켰습니다.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MGA는 </a:t>
            </a:r>
            <a:r>
              <a:t>정량적 효과는 적었지만,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 Grad-CAM에서 병변 집중을 개선</a:t>
            </a:r>
            <a:r>
              <a:t>하였습니다.</a:t>
            </a:r>
          </a:p>
          <a:p>
            <a:pPr marL="190500" defTabSz="12700">
              <a:lnSpc>
                <a:spcPct val="60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</a:p>
          <a:p>
            <a:pPr marL="441157" indent="-250657" defTabSz="12700">
              <a:lnSpc>
                <a:spcPct val="135000"/>
              </a:lnSpc>
              <a:buSzPct val="100000"/>
              <a:buChar char="-"/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본 연구에서는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결절의 면적 기준</a:t>
            </a:r>
            <a:r>
              <a:t>에 따라 S/M/L (0–28 mm² / 28–90 mm² / 90 mm² 이상)로</a:t>
            </a:r>
          </a:p>
          <a:p>
            <a:pPr lvl="1" marL="190500" indent="2286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크기 구간을 균등 분할로 나누었으며, 큰 결절은 작은 결절에 대비해 훨씬 좋은 성능이 나왔고,</a:t>
            </a:r>
          </a:p>
          <a:p>
            <a:pPr lvl="1" marL="190500" indent="2286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전체 CT 슬라이스 기반 분류 방식의 한계로 작은 결절은 성능이 낮게 나왔습니다.</a:t>
            </a:r>
          </a:p>
          <a:p>
            <a:pPr lvl="1" marL="190500" indent="2286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이러한 구조적 제약은 모델이 미세한 병변에 집중하기 어렵다는 것을 시사하며,</a:t>
            </a:r>
          </a:p>
          <a:p>
            <a:pPr lvl="1" marL="190500" indent="2286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5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segmentation 기반의 정밀 탐지와 같은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보완 접근이 필요함</a:t>
            </a:r>
            <a:r>
              <a:t>을 보여줍니다.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- 15 -</a:t>
            </a:r>
          </a:p>
        </p:txBody>
      </p:sp>
      <p:sp>
        <p:nvSpPr>
          <p:cNvPr id="573" name="Back up"/>
          <p:cNvSpPr txBox="1"/>
          <p:nvPr/>
        </p:nvSpPr>
        <p:spPr>
          <a:xfrm>
            <a:off x="7721854" y="4328171"/>
            <a:ext cx="2844293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Back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7" name="Table 23"/>
          <p:cNvGraphicFramePr/>
          <p:nvPr/>
        </p:nvGraphicFramePr>
        <p:xfrm>
          <a:off x="1205887" y="3477648"/>
          <a:ext cx="16471537" cy="41463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8702"/>
                <a:gridCol w="6455174"/>
                <a:gridCol w="6455174"/>
              </a:tblGrid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구성 요소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>
                          <a:solidFill>
                            <a:srgbClr val="F8F8F8"/>
                          </a:solidFill>
                        </a:rPr>
                        <a:t>기존 코드 (ResizeTensor)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>
                          <a:solidFill>
                            <a:srgbClr val="F8F8F8"/>
                          </a:solidFill>
                        </a:rPr>
                        <a:t>변경 코드 (transforms.v2)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</a:tr>
              <a:tr h="624813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12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정규화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Transforms.Normalize((0.5,), (0.5,))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Lambda((x + 1000) / 1400)
(HU 값 → 0~1 스케일)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7044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12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클리핑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❌ 없음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Lambda(torch.clamp(x, -1000, 400))
(HU 값 범위 제한)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4813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12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해상도 처리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강제 리사이즈: ResizeTensor((224, 224)) 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중심 크롭: CenterCrop((384, 384))
(더 높은 해상도 유지)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4813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12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데이터 증강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RandomHorizontalFlip, RandomVerticalFlip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RandomAffine(degrees=10), RandomHorizontalFlip()
(기하학적 변형 포함, 수직 플립 제거)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4813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12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구조 방식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사용자 정의 transform class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16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Transforms.v2.Compose 및 Lambda 기반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8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9" name="TextBox 25"/>
          <p:cNvSpPr txBox="1"/>
          <p:nvPr/>
        </p:nvSpPr>
        <p:spPr>
          <a:xfrm>
            <a:off x="1104900" y="1073150"/>
            <a:ext cx="122037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추가 실험 결과 : 입력 전처리 구성 및 Transform 전략 실험</a:t>
            </a:r>
          </a:p>
        </p:txBody>
      </p:sp>
      <p:sp>
        <p:nvSpPr>
          <p:cNvPr id="580" name="TextBox 25"/>
          <p:cNvSpPr txBox="1"/>
          <p:nvPr/>
        </p:nvSpPr>
        <p:spPr>
          <a:xfrm>
            <a:off x="1098783" y="1790700"/>
            <a:ext cx="13497085" cy="86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기존 실험과는 별도로, 모델 성능 향상 및 과적합 방지를 위한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CenterCrop 기반 전처리 실험</a:t>
            </a:r>
            <a:r>
              <a:t>을 추가로 수행하였습니다.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본 실험과 조건이 달라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정량 비교는 어려우며</a:t>
            </a:r>
            <a:r>
              <a:t>, 전처리 전략의 영향을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개별적으로 분석</a:t>
            </a:r>
            <a:r>
              <a:t>하였습니다.</a:t>
            </a:r>
          </a:p>
        </p:txBody>
      </p:sp>
      <p:sp>
        <p:nvSpPr>
          <p:cNvPr id="581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- 16 -</a:t>
            </a:r>
          </a:p>
        </p:txBody>
      </p:sp>
      <p:sp>
        <p:nvSpPr>
          <p:cNvPr id="582" name="TextBox 25"/>
          <p:cNvSpPr txBox="1"/>
          <p:nvPr/>
        </p:nvSpPr>
        <p:spPr>
          <a:xfrm>
            <a:off x="1233491" y="7514859"/>
            <a:ext cx="16090901" cy="78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전처리 개선(CenterCrop, 클리핑 등)은 CT 정보 보존과 과적합 방지에 일부 기여함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다만 성능 향상에는 제한적이었으며, 구조 개선 또는 사전 탐지 접근이 추가로 필요함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- 17 -</a:t>
            </a:r>
          </a:p>
        </p:txBody>
      </p:sp>
      <p:pic>
        <p:nvPicPr>
          <p:cNvPr id="587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9580" y="2499760"/>
            <a:ext cx="10398220" cy="644953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extBox 25"/>
          <p:cNvSpPr txBox="1"/>
          <p:nvPr/>
        </p:nvSpPr>
        <p:spPr>
          <a:xfrm>
            <a:off x="1104900" y="1073150"/>
            <a:ext cx="122037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Malignancy Score 분포</a:t>
            </a:r>
          </a:p>
        </p:txBody>
      </p:sp>
      <p:sp>
        <p:nvSpPr>
          <p:cNvPr id="589" name="TextBox 25"/>
          <p:cNvSpPr txBox="1"/>
          <p:nvPr/>
        </p:nvSpPr>
        <p:spPr>
          <a:xfrm>
            <a:off x="1098783" y="1790700"/>
            <a:ext cx="13497085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종양의 악성도(악성 암의 가능성)를 측정하는 점수 시스템의 분포</a:t>
            </a:r>
          </a:p>
        </p:txBody>
      </p:sp>
      <p:sp>
        <p:nvSpPr>
          <p:cNvPr id="590" name="TextBox 25"/>
          <p:cNvSpPr txBox="1"/>
          <p:nvPr/>
        </p:nvSpPr>
        <p:spPr>
          <a:xfrm>
            <a:off x="11670027" y="8048734"/>
            <a:ext cx="5879206" cy="86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이유정 : 1, 2 = (0) 양성 / 3 제외 / 4, 5 = (1) 악성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리진, 성용빈 : 1, 2, 3 = (0) 양성 / 4, 5 = (1) 악성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 txBox="1"/>
          <p:nvPr/>
        </p:nvSpPr>
        <p:spPr>
          <a:xfrm>
            <a:off x="8113338" y="1314450"/>
            <a:ext cx="206132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3000"/>
              </a:lnSpc>
              <a:defRPr spc="-225" sz="6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02" name="TextBox 4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- 2 -</a:t>
            </a:r>
          </a:p>
        </p:txBody>
      </p:sp>
      <p:pic>
        <p:nvPicPr>
          <p:cNvPr id="103" name="Picture 30" descr="Picture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31" descr="Picture 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" name="그룹화"/>
          <p:cNvGrpSpPr/>
          <p:nvPr/>
        </p:nvGrpSpPr>
        <p:grpSpPr>
          <a:xfrm>
            <a:off x="1840833" y="3162300"/>
            <a:ext cx="14998715" cy="5530840"/>
            <a:chOff x="-105132" y="0"/>
            <a:chExt cx="14998714" cy="5530839"/>
          </a:xfrm>
        </p:grpSpPr>
        <p:sp>
          <p:nvSpPr>
            <p:cNvPr id="105" name="TextBox 6"/>
            <p:cNvSpPr txBox="1"/>
            <p:nvPr/>
          </p:nvSpPr>
          <p:spPr>
            <a:xfrm>
              <a:off x="3985353" y="0"/>
              <a:ext cx="2120901" cy="106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3000"/>
                </a:lnSpc>
                <a:defRPr spc="-233" sz="7000">
                  <a:solidFill>
                    <a:srgbClr val="404040"/>
                  </a:solidFill>
                  <a:latin typeface="Noto Sans Batak Regular"/>
                  <a:ea typeface="Noto Sans Batak Regular"/>
                  <a:cs typeface="Noto Sans Batak Regular"/>
                  <a:sym typeface="Noto Sans Batak Regular"/>
                </a:defRPr>
              </a:lvl1pPr>
            </a:lstStyle>
            <a:p>
              <a:pPr/>
              <a:r>
                <a:t>02</a:t>
              </a:r>
            </a:p>
          </p:txBody>
        </p:sp>
        <p:pic>
          <p:nvPicPr>
            <p:cNvPr id="106" name="Picture 11" descr="Picture 11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37803" y="762000"/>
              <a:ext cx="1016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TextBox 25"/>
            <p:cNvSpPr txBox="1"/>
            <p:nvPr/>
          </p:nvSpPr>
          <p:spPr>
            <a:xfrm>
              <a:off x="3307686" y="2581248"/>
              <a:ext cx="3476235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ResNet18 + CBAM + MGA 구조,</a:t>
              </a:r>
            </a:p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약한 지도 학습 전략</a:t>
              </a:r>
            </a:p>
          </p:txBody>
        </p:sp>
        <p:pic>
          <p:nvPicPr>
            <p:cNvPr id="108" name="brain.png" descr="brain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41055" y="3920871"/>
              <a:ext cx="1609496" cy="1609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TextBox 7"/>
            <p:cNvSpPr txBox="1"/>
            <p:nvPr/>
          </p:nvSpPr>
          <p:spPr>
            <a:xfrm>
              <a:off x="7848101" y="0"/>
              <a:ext cx="2120901" cy="106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3000"/>
                </a:lnSpc>
                <a:defRPr spc="-233" sz="7000">
                  <a:solidFill>
                    <a:srgbClr val="404040"/>
                  </a:solidFill>
                  <a:latin typeface="Noto Sans Batak Regular"/>
                  <a:ea typeface="Noto Sans Batak Regular"/>
                  <a:cs typeface="Noto Sans Batak Regular"/>
                  <a:sym typeface="Noto Sans Batak Regular"/>
                </a:defRPr>
              </a:lvl1pPr>
            </a:lstStyle>
            <a:p>
              <a:pPr/>
              <a:r>
                <a:t>03</a:t>
              </a:r>
            </a:p>
          </p:txBody>
        </p:sp>
        <p:pic>
          <p:nvPicPr>
            <p:cNvPr id="110" name="Picture 12" descr="Picture 12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00551" y="762000"/>
              <a:ext cx="1016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TextBox 27"/>
            <p:cNvSpPr txBox="1"/>
            <p:nvPr/>
          </p:nvSpPr>
          <p:spPr>
            <a:xfrm>
              <a:off x="7418782" y="2580774"/>
              <a:ext cx="3157340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lvl1pPr>
            </a:lstStyle>
            <a:p>
              <a:pPr/>
              <a:r>
                <a:t>성능 비교 (Accuracy, AUC 등), Attention 효과 분석</a:t>
              </a:r>
            </a:p>
          </p:txBody>
        </p:sp>
        <p:pic>
          <p:nvPicPr>
            <p:cNvPr id="112" name="graph.png" descr="graph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92704" y="3920871"/>
              <a:ext cx="1609496" cy="1609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TextBox 5"/>
            <p:cNvSpPr txBox="1"/>
            <p:nvPr/>
          </p:nvSpPr>
          <p:spPr>
            <a:xfrm>
              <a:off x="127000" y="0"/>
              <a:ext cx="2120900" cy="106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3000"/>
                </a:lnSpc>
                <a:defRPr spc="-233" sz="7000">
                  <a:solidFill>
                    <a:srgbClr val="404040"/>
                  </a:solidFill>
                  <a:latin typeface="Noto Sans Batak Regular"/>
                  <a:ea typeface="Noto Sans Batak Regular"/>
                  <a:cs typeface="Noto Sans Batak Regular"/>
                  <a:sym typeface="Noto Sans Batak Regular"/>
                </a:defRPr>
              </a:lvl1pPr>
            </a:lstStyle>
            <a:p>
              <a:pPr/>
              <a:r>
                <a:t>01</a:t>
              </a:r>
            </a:p>
          </p:txBody>
        </p:sp>
        <p:pic>
          <p:nvPicPr>
            <p:cNvPr id="114" name="Picture 10" descr="Picture 10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9450" y="762000"/>
              <a:ext cx="10160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TextBox 23"/>
            <p:cNvSpPr txBox="1"/>
            <p:nvPr/>
          </p:nvSpPr>
          <p:spPr>
            <a:xfrm>
              <a:off x="-105133" y="2581485"/>
              <a:ext cx="2585166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폐암 조기 진단의 중요성과</a:t>
              </a:r>
            </a:p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전체 CT 기반 접근의 필요성</a:t>
              </a:r>
            </a:p>
          </p:txBody>
        </p:sp>
        <p:pic>
          <p:nvPicPr>
            <p:cNvPr id="116" name="lung.png" descr="lung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382785" y="3921037"/>
              <a:ext cx="1609496" cy="1609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TextBox 8"/>
            <p:cNvSpPr txBox="1"/>
            <p:nvPr/>
          </p:nvSpPr>
          <p:spPr>
            <a:xfrm>
              <a:off x="11713944" y="0"/>
              <a:ext cx="2120901" cy="106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83000"/>
                </a:lnSpc>
                <a:defRPr spc="-233" sz="7000">
                  <a:solidFill>
                    <a:srgbClr val="404040"/>
                  </a:solidFill>
                  <a:latin typeface="Noto Sans Batak Regular"/>
                  <a:ea typeface="Noto Sans Batak Regular"/>
                  <a:cs typeface="Noto Sans Batak Regular"/>
                  <a:sym typeface="Noto Sans Batak Regular"/>
                </a:defRPr>
              </a:lvl1pPr>
            </a:lstStyle>
            <a:p>
              <a:pPr/>
              <a:r>
                <a:t>04</a:t>
              </a:r>
            </a:p>
          </p:txBody>
        </p:sp>
        <p:pic>
          <p:nvPicPr>
            <p:cNvPr id="118" name="Picture 13" descr="Picture 13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266394" y="762000"/>
              <a:ext cx="1016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" name="TextBox 29"/>
            <p:cNvSpPr txBox="1"/>
            <p:nvPr/>
          </p:nvSpPr>
          <p:spPr>
            <a:xfrm>
              <a:off x="11287939" y="2581011"/>
              <a:ext cx="2972912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모델의 의의 요약, 현재 한계와</a:t>
              </a:r>
            </a:p>
            <a:p>
              <a:pPr algn="ctr">
                <a:defRPr spc="-142" sz="2000">
                  <a:solidFill>
                    <a:srgbClr val="40404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미래 확장 방향</a:t>
              </a:r>
            </a:p>
          </p:txBody>
        </p:sp>
        <p:pic>
          <p:nvPicPr>
            <p:cNvPr id="120" name="rocket.png" descr="rocket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969646" y="3921345"/>
              <a:ext cx="1609496" cy="1609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Picture 9" descr="Picture 9"/>
            <p:cNvPicPr>
              <a:picLocks noChangeAspect="0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93625" y="774182"/>
              <a:ext cx="14799958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TextBox 24"/>
            <p:cNvSpPr txBox="1"/>
            <p:nvPr/>
          </p:nvSpPr>
          <p:spPr>
            <a:xfrm>
              <a:off x="3858353" y="1030392"/>
              <a:ext cx="2374901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pc="-156"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모델 구성 및</a:t>
              </a:r>
            </a:p>
            <a:p>
              <a:pPr algn="ctr">
                <a:defRPr spc="-156"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방법론</a:t>
              </a:r>
            </a:p>
          </p:txBody>
        </p:sp>
        <p:sp>
          <p:nvSpPr>
            <p:cNvPr id="123" name="TextBox 26"/>
            <p:cNvSpPr txBox="1"/>
            <p:nvPr/>
          </p:nvSpPr>
          <p:spPr>
            <a:xfrm>
              <a:off x="7721101" y="1030392"/>
              <a:ext cx="2374901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pc="-156"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실험 및</a:t>
              </a:r>
            </a:p>
            <a:p>
              <a:pPr algn="ctr">
                <a:defRPr spc="-156"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결과 분석</a:t>
              </a:r>
            </a:p>
          </p:txBody>
        </p:sp>
        <p:sp>
          <p:nvSpPr>
            <p:cNvPr id="124" name="TextBox 22"/>
            <p:cNvSpPr txBox="1"/>
            <p:nvPr/>
          </p:nvSpPr>
          <p:spPr>
            <a:xfrm>
              <a:off x="0" y="1026582"/>
              <a:ext cx="2374900" cy="9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457200">
                <a:lnSpc>
                  <a:spcPct val="70000"/>
                </a:lnSpc>
                <a:spcBef>
                  <a:spcPts val="1200"/>
                </a:spcBef>
                <a:defRPr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연구 배경 및</a:t>
              </a:r>
            </a:p>
            <a:p>
              <a:pPr algn="ctr" defTabSz="457200">
                <a:lnSpc>
                  <a:spcPct val="70000"/>
                </a:lnSpc>
                <a:spcBef>
                  <a:spcPts val="1200"/>
                </a:spcBef>
                <a:defRPr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프로젝트 목적</a:t>
              </a:r>
            </a:p>
          </p:txBody>
        </p:sp>
        <p:sp>
          <p:nvSpPr>
            <p:cNvPr id="125" name="TextBox 28"/>
            <p:cNvSpPr txBox="1"/>
            <p:nvPr/>
          </p:nvSpPr>
          <p:spPr>
            <a:xfrm>
              <a:off x="11586944" y="1271692"/>
              <a:ext cx="23749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-156" sz="25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결론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9511" y="3340403"/>
            <a:ext cx="2954216" cy="7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16" descr="Picture 16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0848" y="3340403"/>
            <a:ext cx="2954217" cy="7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- 3 -</a:t>
            </a:r>
          </a:p>
        </p:txBody>
      </p:sp>
      <p:sp>
        <p:nvSpPr>
          <p:cNvPr id="133" name="TextBox 12"/>
          <p:cNvSpPr txBox="1"/>
          <p:nvPr/>
        </p:nvSpPr>
        <p:spPr>
          <a:xfrm>
            <a:off x="2845538" y="3472772"/>
            <a:ext cx="1982163" cy="52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z="3000">
                <a:solidFill>
                  <a:srgbClr val="F8F8F8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pPr>
            <a:r>
              <a:t>1.</a:t>
            </a:r>
            <a:r>
              <a:t>문제 제기</a:t>
            </a:r>
          </a:p>
        </p:txBody>
      </p:sp>
      <p:sp>
        <p:nvSpPr>
          <p:cNvPr id="134" name="TextBox 13"/>
          <p:cNvSpPr txBox="1"/>
          <p:nvPr/>
        </p:nvSpPr>
        <p:spPr>
          <a:xfrm>
            <a:off x="2397611" y="4260849"/>
            <a:ext cx="50919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기존 연구는 patch 기반 예측에 집중</a:t>
            </a:r>
          </a:p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전체 CT 구조 정보 반영 부족</a:t>
            </a:r>
          </a:p>
        </p:txBody>
      </p:sp>
      <p:sp>
        <p:nvSpPr>
          <p:cNvPr id="135" name="TextBox 15"/>
          <p:cNvSpPr txBox="1"/>
          <p:nvPr/>
        </p:nvSpPr>
        <p:spPr>
          <a:xfrm>
            <a:off x="1140985" y="1003299"/>
            <a:ext cx="86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200" sz="5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6" name="TextBox 17"/>
          <p:cNvSpPr txBox="1"/>
          <p:nvPr/>
        </p:nvSpPr>
        <p:spPr>
          <a:xfrm>
            <a:off x="12052599" y="3472772"/>
            <a:ext cx="2290715" cy="52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z="3000">
                <a:solidFill>
                  <a:srgbClr val="F8F8F8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pPr>
            <a:r>
              <a:t>2. </a:t>
            </a:r>
            <a:r>
              <a:t>연구 필요성</a:t>
            </a:r>
          </a:p>
        </p:txBody>
      </p:sp>
      <p:sp>
        <p:nvSpPr>
          <p:cNvPr id="137" name="TextBox 18"/>
          <p:cNvSpPr txBox="1"/>
          <p:nvPr/>
        </p:nvSpPr>
        <p:spPr>
          <a:xfrm>
            <a:off x="11859111" y="4261622"/>
            <a:ext cx="50919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실제 임상에선 전체 슬라이스 기반 판단</a:t>
            </a:r>
          </a:p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악성/양성 구분에 복합적 정보 필요</a:t>
            </a:r>
          </a:p>
        </p:txBody>
      </p:sp>
      <p:pic>
        <p:nvPicPr>
          <p:cNvPr id="138" name="Picture 22" descr="Picture 2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0848" y="6592613"/>
            <a:ext cx="2954217" cy="7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19" descr="Picture 1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9511" y="6590593"/>
            <a:ext cx="2954216" cy="78810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20"/>
          <p:cNvSpPr txBox="1"/>
          <p:nvPr/>
        </p:nvSpPr>
        <p:spPr>
          <a:xfrm>
            <a:off x="2629781" y="6722962"/>
            <a:ext cx="2413676" cy="52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3000">
                <a:solidFill>
                  <a:srgbClr val="F8F8F8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3.프로젝트 목적</a:t>
            </a:r>
          </a:p>
        </p:txBody>
      </p:sp>
      <p:sp>
        <p:nvSpPr>
          <p:cNvPr id="141" name="TextBox 21"/>
          <p:cNvSpPr txBox="1"/>
          <p:nvPr/>
        </p:nvSpPr>
        <p:spPr>
          <a:xfrm>
            <a:off x="2397611" y="7518400"/>
            <a:ext cx="5194692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- 전체 슬라이스 기반으로 악성 여부 판단</a:t>
            </a:r>
          </a:p>
          <a:p>
            <a:pPr marL="220578" indent="-220578" defTabSz="457200">
              <a:buSzPct val="100000"/>
              <a:buChar char="-"/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attention module을 적용하여 작은 결절까</a:t>
            </a:r>
          </a:p>
          <a:p>
            <a:pPr defTabSz="457200"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 지 판단 가능한 해석형 모델 개발</a:t>
            </a:r>
          </a:p>
        </p:txBody>
      </p:sp>
      <p:sp>
        <p:nvSpPr>
          <p:cNvPr id="142" name="TextBox 23"/>
          <p:cNvSpPr txBox="1"/>
          <p:nvPr/>
        </p:nvSpPr>
        <p:spPr>
          <a:xfrm>
            <a:off x="12139323" y="6724982"/>
            <a:ext cx="2117267" cy="52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z="3000">
                <a:solidFill>
                  <a:srgbClr val="F8F8F8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pPr>
            <a:r>
              <a:t>4. </a:t>
            </a:r>
            <a:r>
              <a:t>기대 효과</a:t>
            </a:r>
          </a:p>
        </p:txBody>
      </p:sp>
      <p:sp>
        <p:nvSpPr>
          <p:cNvPr id="143" name="TextBox 24"/>
          <p:cNvSpPr txBox="1"/>
          <p:nvPr/>
        </p:nvSpPr>
        <p:spPr>
          <a:xfrm>
            <a:off x="11664113" y="7518399"/>
            <a:ext cx="548189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20578" indent="-220578" defTabSz="457200">
              <a:buSzPct val="100000"/>
              <a:buChar char="-"/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의사의 판단 보조 및 조직을 직접 떼어내서 확인하는 검사(생검) 최소화</a:t>
            </a:r>
          </a:p>
          <a:p>
            <a:pPr marL="220578" indent="-220578" defTabSz="457200">
              <a:buSzPct val="100000"/>
              <a:buChar char="-"/>
              <a:defRPr sz="22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해석 가능하고 신뢰도 높은 AI 모델 제시</a:t>
            </a:r>
          </a:p>
        </p:txBody>
      </p:sp>
      <p:sp>
        <p:nvSpPr>
          <p:cNvPr id="144" name="TextBox 25"/>
          <p:cNvSpPr txBox="1"/>
          <p:nvPr/>
        </p:nvSpPr>
        <p:spPr>
          <a:xfrm>
            <a:off x="1790700" y="1073150"/>
            <a:ext cx="53213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연구 배경 및 프로젝트 목적</a:t>
            </a:r>
          </a:p>
        </p:txBody>
      </p:sp>
      <p:grpSp>
        <p:nvGrpSpPr>
          <p:cNvPr id="153" name="그룹화"/>
          <p:cNvGrpSpPr/>
          <p:nvPr/>
        </p:nvGrpSpPr>
        <p:grpSpPr>
          <a:xfrm>
            <a:off x="6600438" y="3105806"/>
            <a:ext cx="4622801" cy="4622801"/>
            <a:chOff x="0" y="0"/>
            <a:chExt cx="4622800" cy="4622800"/>
          </a:xfrm>
        </p:grpSpPr>
        <p:pic>
          <p:nvPicPr>
            <p:cNvPr id="145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22800" cy="462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52400"/>
              <a:ext cx="4330700" cy="433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873500" y="3860800"/>
              <a:ext cx="177800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Picture 9" descr="Picture 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60800" y="596900"/>
              <a:ext cx="190500" cy="19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84200" y="3860800"/>
              <a:ext cx="177800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Picture 11" descr="Picture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84200" y="596900"/>
              <a:ext cx="177800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icture 14" descr="Picture 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0400" y="635000"/>
              <a:ext cx="3314700" cy="335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선행 연구 비교 및…"/>
            <p:cNvSpPr txBox="1"/>
            <p:nvPr/>
          </p:nvSpPr>
          <p:spPr>
            <a:xfrm>
              <a:off x="937132" y="1668780"/>
              <a:ext cx="2761235" cy="1285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 defTabSz="127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111111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선행 연구 비교 및</a:t>
              </a:r>
            </a:p>
            <a:p>
              <a:pPr algn="ctr" defTabSz="127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111111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본 연구의 차별점</a:t>
              </a:r>
            </a:p>
          </p:txBody>
        </p:sp>
      </p:grpSp>
      <p:sp>
        <p:nvSpPr>
          <p:cNvPr id="154" name="TextBox 25"/>
          <p:cNvSpPr txBox="1"/>
          <p:nvPr/>
        </p:nvSpPr>
        <p:spPr>
          <a:xfrm>
            <a:off x="1790700" y="1797050"/>
            <a:ext cx="7777023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Patch 단위의 한계를 넘어, 전체 CT 기반의 진단 정확도 향상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"/>
          <p:cNvSpPr txBox="1"/>
          <p:nvPr/>
        </p:nvSpPr>
        <p:spPr>
          <a:xfrm>
            <a:off x="1090185" y="1079499"/>
            <a:ext cx="8636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59" sz="4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1-1</a:t>
            </a:r>
          </a:p>
        </p:txBody>
      </p:sp>
      <p:sp>
        <p:nvSpPr>
          <p:cNvPr id="157" name="TextBox 25"/>
          <p:cNvSpPr txBox="1"/>
          <p:nvPr/>
        </p:nvSpPr>
        <p:spPr>
          <a:xfrm>
            <a:off x="2044700" y="1073150"/>
            <a:ext cx="72751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Related Works : 핵심 참고 논문 정리</a:t>
            </a:r>
          </a:p>
        </p:txBody>
      </p:sp>
      <p:sp>
        <p:nvSpPr>
          <p:cNvPr id="158" name="모서리가 둥근 직사각형"/>
          <p:cNvSpPr/>
          <p:nvPr/>
        </p:nvSpPr>
        <p:spPr>
          <a:xfrm>
            <a:off x="1119222" y="1905000"/>
            <a:ext cx="7826291" cy="3505200"/>
          </a:xfrm>
          <a:prstGeom prst="roundRect">
            <a:avLst>
              <a:gd name="adj" fmla="val 5435"/>
            </a:avLst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59" name="Picture 15" descr="Picture 1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447" y="3444088"/>
            <a:ext cx="7001842" cy="172472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26"/>
          <p:cNvSpPr txBox="1"/>
          <p:nvPr/>
        </p:nvSpPr>
        <p:spPr>
          <a:xfrm>
            <a:off x="1671147" y="2523252"/>
            <a:ext cx="662453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17" sz="2000">
                <a:solidFill>
                  <a:srgbClr val="272424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Lung nodule classification using deep Local–Global networks</a:t>
            </a:r>
          </a:p>
          <a:p>
            <a:pPr>
              <a:defRPr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(arxiv.org/abs/1904.10126v1)</a:t>
            </a:r>
          </a:p>
        </p:txBody>
      </p:sp>
      <p:sp>
        <p:nvSpPr>
          <p:cNvPr id="161" name="TextBox 28"/>
          <p:cNvSpPr txBox="1"/>
          <p:nvPr/>
        </p:nvSpPr>
        <p:spPr>
          <a:xfrm>
            <a:off x="1671147" y="2091452"/>
            <a:ext cx="400050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Paper. 01</a:t>
            </a:r>
          </a:p>
        </p:txBody>
      </p:sp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작은 크기의 patch 를 다수 입력해 국소 및 일부 전역 정보를 학습하지만, 전체 폐 구조의 전역 정보 반영에 한계가 있음"/>
          <p:cNvSpPr txBox="1"/>
          <p:nvPr/>
        </p:nvSpPr>
        <p:spPr>
          <a:xfrm>
            <a:off x="1835904" y="3613031"/>
            <a:ext cx="6392928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90500" defTabSz="12700"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2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작은 크기의 patch 를 다수 입력해 국소 및 일부 전역 정보를 학습하지만, 전체 폐 구조의 전역 정보 반영에 한계가 있음</a:t>
            </a:r>
          </a:p>
        </p:txBody>
      </p:sp>
      <p:grpSp>
        <p:nvGrpSpPr>
          <p:cNvPr id="170" name="그룹화"/>
          <p:cNvGrpSpPr/>
          <p:nvPr/>
        </p:nvGrpSpPr>
        <p:grpSpPr>
          <a:xfrm>
            <a:off x="1119222" y="5632450"/>
            <a:ext cx="7826291" cy="3634707"/>
            <a:chOff x="0" y="0"/>
            <a:chExt cx="7826290" cy="3634706"/>
          </a:xfrm>
        </p:grpSpPr>
        <p:sp>
          <p:nvSpPr>
            <p:cNvPr id="165" name="모서리가 둥근 직사각형"/>
            <p:cNvSpPr/>
            <p:nvPr/>
          </p:nvSpPr>
          <p:spPr>
            <a:xfrm>
              <a:off x="0" y="0"/>
              <a:ext cx="7826291" cy="3634707"/>
            </a:xfrm>
            <a:prstGeom prst="roundRect">
              <a:avLst>
                <a:gd name="adj" fmla="val 5241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" name="TextBox 26"/>
            <p:cNvSpPr txBox="1"/>
            <p:nvPr/>
          </p:nvSpPr>
          <p:spPr>
            <a:xfrm>
              <a:off x="551924" y="605552"/>
              <a:ext cx="6887929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pc="-105">
                  <a:solidFill>
                    <a:srgbClr val="FFFFFF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A Mask-guided Attention Deep Learning Model for COVID-19 Diagnosis based on an Integrated CT Scan Images Database</a:t>
              </a:r>
            </a:p>
            <a:p>
              <a:pPr>
                <a:defRPr spc="-105">
                  <a:solidFill>
                    <a:srgbClr val="FFFFFF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( </a:t>
              </a:r>
              <a:r>
                <a:t>DOI: </a:t>
              </a:r>
              <a:r>
                <a:t>10.36227/techrxiv.18166667.v1 )</a:t>
              </a:r>
            </a:p>
          </p:txBody>
        </p:sp>
        <p:sp>
          <p:nvSpPr>
            <p:cNvPr id="167" name="TextBox 28"/>
            <p:cNvSpPr txBox="1"/>
            <p:nvPr/>
          </p:nvSpPr>
          <p:spPr>
            <a:xfrm>
              <a:off x="551924" y="186452"/>
              <a:ext cx="4000501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99600"/>
                </a:lnSpc>
                <a:defRPr sz="2000">
                  <a:solidFill>
                    <a:srgbClr val="FFFFFF"/>
                  </a:solidFill>
                  <a:latin typeface="Noto Sans Batak Regular"/>
                  <a:ea typeface="Noto Sans Batak Regular"/>
                  <a:cs typeface="Noto Sans Batak Regular"/>
                  <a:sym typeface="Noto Sans Batak Regular"/>
                </a:defRPr>
              </a:lvl1pPr>
            </a:lstStyle>
            <a:p>
              <a:pPr/>
              <a:r>
                <a:t>📌 Paper. 02</a:t>
              </a:r>
            </a:p>
          </p:txBody>
        </p:sp>
        <p:pic>
          <p:nvPicPr>
            <p:cNvPr id="168" name="Picture 15" descr="Picture 15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2224" y="1710452"/>
              <a:ext cx="7001842" cy="1724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병변 위치 정보를 마스크로 약하게 지도하여 attention을 유도하는 구조로,  실제 위치 없이도 모델이 중요 영역에 주의를 집중하게 하며, 본 프로젝트에 채택됨"/>
            <p:cNvSpPr txBox="1"/>
            <p:nvPr/>
          </p:nvSpPr>
          <p:spPr>
            <a:xfrm>
              <a:off x="716681" y="1879396"/>
              <a:ext cx="6392928" cy="1386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190500" defTabSz="12700">
                <a:tabLst>
                  <a:tab pos="546100" algn="l"/>
                  <a:tab pos="901700" algn="l"/>
                  <a:tab pos="1257300" algn="l"/>
                  <a:tab pos="1612900" algn="l"/>
                  <a:tab pos="1968500" algn="l"/>
                  <a:tab pos="2324100" algn="l"/>
                  <a:tab pos="2679700" algn="l"/>
                  <a:tab pos="3035300" algn="l"/>
                  <a:tab pos="3390900" algn="l"/>
                  <a:tab pos="3746500" algn="l"/>
                  <a:tab pos="4102100" algn="l"/>
                  <a:tab pos="44577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lvl1pPr>
            </a:lstStyle>
            <a:p>
              <a:pPr/>
              <a:r>
                <a:t>병변 위치 정보를 마스크로 약하게 지도하여 attention을 유도하는 구조로,  실제 위치 없이도 모델이 중요 영역에 주의를 집중하게 하며, 본 프로젝트에 채택됨</a:t>
              </a:r>
            </a:p>
          </p:txBody>
        </p:sp>
      </p:grpSp>
      <p:sp>
        <p:nvSpPr>
          <p:cNvPr id="171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- 4 -</a:t>
            </a:r>
          </a:p>
        </p:txBody>
      </p:sp>
      <p:sp>
        <p:nvSpPr>
          <p:cNvPr id="172" name="모서리가 둥근 직사각형"/>
          <p:cNvSpPr/>
          <p:nvPr/>
        </p:nvSpPr>
        <p:spPr>
          <a:xfrm>
            <a:off x="10738012" y="1905000"/>
            <a:ext cx="5334001" cy="3505200"/>
          </a:xfrm>
          <a:prstGeom prst="roundRect">
            <a:avLst>
              <a:gd name="adj" fmla="val 5435"/>
            </a:avLst>
          </a:prstGeom>
          <a:blipFill>
            <a:blip r:embed="rId4"/>
            <a:stretch>
              <a:fillRect/>
            </a:stretch>
          </a:blip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3" name="선"/>
          <p:cNvSpPr/>
          <p:nvPr/>
        </p:nvSpPr>
        <p:spPr>
          <a:xfrm>
            <a:off x="9409962" y="3657600"/>
            <a:ext cx="863601" cy="0"/>
          </a:xfrm>
          <a:prstGeom prst="line">
            <a:avLst/>
          </a:prstGeom>
          <a:ln w="1016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4" name="선"/>
          <p:cNvSpPr/>
          <p:nvPr/>
        </p:nvSpPr>
        <p:spPr>
          <a:xfrm>
            <a:off x="9409962" y="7543800"/>
            <a:ext cx="863601" cy="0"/>
          </a:xfrm>
          <a:prstGeom prst="line">
            <a:avLst/>
          </a:prstGeom>
          <a:ln w="1016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79" name="그룹화"/>
          <p:cNvGrpSpPr/>
          <p:nvPr/>
        </p:nvGrpSpPr>
        <p:grpSpPr>
          <a:xfrm>
            <a:off x="10738012" y="5664200"/>
            <a:ext cx="5334001" cy="3505200"/>
            <a:chOff x="0" y="0"/>
            <a:chExt cx="5334000" cy="3505200"/>
          </a:xfrm>
        </p:grpSpPr>
        <p:grpSp>
          <p:nvGrpSpPr>
            <p:cNvPr id="177" name="그룹화"/>
            <p:cNvGrpSpPr/>
            <p:nvPr/>
          </p:nvGrpSpPr>
          <p:grpSpPr>
            <a:xfrm>
              <a:off x="0" y="0"/>
              <a:ext cx="5334000" cy="3505200"/>
              <a:chOff x="0" y="0"/>
              <a:chExt cx="5334000" cy="3505200"/>
            </a:xfrm>
          </p:grpSpPr>
          <p:sp>
            <p:nvSpPr>
              <p:cNvPr id="175" name="모서리가 둥근 직사각형"/>
              <p:cNvSpPr/>
              <p:nvPr/>
            </p:nvSpPr>
            <p:spPr>
              <a:xfrm>
                <a:off x="0" y="0"/>
                <a:ext cx="5334000" cy="3505200"/>
              </a:xfrm>
              <a:prstGeom prst="roundRect">
                <a:avLst>
                  <a:gd name="adj" fmla="val 5435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76" name="Picture 5" descr="Picture 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7002" r="0" b="0"/>
              <a:stretch>
                <a:fillRect/>
              </a:stretch>
            </p:blipFill>
            <p:spPr>
              <a:xfrm>
                <a:off x="1012626" y="91565"/>
                <a:ext cx="3131860" cy="3009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8" name="1mm × 1mm × 3mm 리샘플링된 슬라이스"/>
            <p:cNvSpPr txBox="1"/>
            <p:nvPr/>
          </p:nvSpPr>
          <p:spPr>
            <a:xfrm>
              <a:off x="463423" y="3020059"/>
              <a:ext cx="4610355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000">
                  <a:solidFill>
                    <a:srgbClr val="111111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1mm × 1mm × 3mm 리샘플링된 슬라이스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9" grpId="4"/>
      <p:bldP build="whole" bldLvl="1" animBg="1" rev="0" advAuto="0" spid="174" grpId="3"/>
      <p:bldP build="whole" bldLvl="1" animBg="1" rev="0" advAuto="0" spid="17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5"/>
          <p:cNvSpPr txBox="1"/>
          <p:nvPr/>
        </p:nvSpPr>
        <p:spPr>
          <a:xfrm>
            <a:off x="1090185" y="1079499"/>
            <a:ext cx="8636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59" sz="4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1-2</a:t>
            </a:r>
          </a:p>
        </p:txBody>
      </p:sp>
      <p:sp>
        <p:nvSpPr>
          <p:cNvPr id="182" name="TextBox 25"/>
          <p:cNvSpPr txBox="1"/>
          <p:nvPr/>
        </p:nvSpPr>
        <p:spPr>
          <a:xfrm>
            <a:off x="1917700" y="1073150"/>
            <a:ext cx="102185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데이터셋 및 전처리 개요</a:t>
            </a:r>
          </a:p>
        </p:txBody>
      </p:sp>
      <p:pic>
        <p:nvPicPr>
          <p:cNvPr id="1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- 5 -</a:t>
            </a:r>
          </a:p>
        </p:txBody>
      </p:sp>
      <p:sp>
        <p:nvSpPr>
          <p:cNvPr id="186" name="데이터 출처 : LIDC-IDRI CT 데이터셋 사용"/>
          <p:cNvSpPr txBox="1"/>
          <p:nvPr/>
        </p:nvSpPr>
        <p:spPr>
          <a:xfrm>
            <a:off x="12100847" y="1122680"/>
            <a:ext cx="502018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2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데이터 출처 : LIDC-IDRI CT 데이터셋 사용</a:t>
            </a:r>
          </a:p>
        </p:txBody>
      </p:sp>
      <p:grpSp>
        <p:nvGrpSpPr>
          <p:cNvPr id="192" name="그룹화"/>
          <p:cNvGrpSpPr/>
          <p:nvPr/>
        </p:nvGrpSpPr>
        <p:grpSpPr>
          <a:xfrm>
            <a:off x="8943033" y="3080132"/>
            <a:ext cx="8135926" cy="5881271"/>
            <a:chOff x="0" y="0"/>
            <a:chExt cx="8135924" cy="5881269"/>
          </a:xfrm>
        </p:grpSpPr>
        <p:sp>
          <p:nvSpPr>
            <p:cNvPr id="187" name="2. HU 범위: -1000 ~ 400으로 클리핑, 정규화…"/>
            <p:cNvSpPr txBox="1"/>
            <p:nvPr/>
          </p:nvSpPr>
          <p:spPr>
            <a:xfrm>
              <a:off x="661758" y="3823869"/>
              <a:ext cx="6812408" cy="205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500">
                  <a:solidFill>
                    <a:srgbClr val="111111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2. HU 범위: -1000 ~ 400으로 클리핑, 정규화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HU 범위를 -1000 ~ 400으로 제한하여, 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폐와 결절이 포함된 영역만 남기고 배경 정보를 제거함으로써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 불필요한 노이즈 제거 및 학습 안정성 향상 효과.</a:t>
              </a:r>
            </a:p>
          </p:txBody>
        </p:sp>
        <p:grpSp>
          <p:nvGrpSpPr>
            <p:cNvPr id="191" name="그룹화"/>
            <p:cNvGrpSpPr/>
            <p:nvPr/>
          </p:nvGrpSpPr>
          <p:grpSpPr>
            <a:xfrm>
              <a:off x="0" y="0"/>
              <a:ext cx="8135925" cy="3279564"/>
              <a:chOff x="0" y="0"/>
              <a:chExt cx="8135924" cy="3279563"/>
            </a:xfrm>
          </p:grpSpPr>
          <p:pic>
            <p:nvPicPr>
              <p:cNvPr id="188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246031" cy="3279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9" name="Picture 10" descr="Picture 1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780620" y="0"/>
                <a:ext cx="3355305" cy="3279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선"/>
              <p:cNvSpPr/>
              <p:nvPr/>
            </p:nvSpPr>
            <p:spPr>
              <a:xfrm>
                <a:off x="3581171" y="1639781"/>
                <a:ext cx="97031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6" name="그룹화"/>
          <p:cNvGrpSpPr/>
          <p:nvPr/>
        </p:nvGrpSpPr>
        <p:grpSpPr>
          <a:xfrm>
            <a:off x="1091994" y="1922780"/>
            <a:ext cx="6602850" cy="7155134"/>
            <a:chOff x="-389649" y="228952"/>
            <a:chExt cx="6602848" cy="7155132"/>
          </a:xfrm>
        </p:grpSpPr>
        <p:sp>
          <p:nvSpPr>
            <p:cNvPr id="193" name="1. 사용 방식 : 전체 슬라이스를 2D 이미지로 활용…"/>
            <p:cNvSpPr txBox="1"/>
            <p:nvPr/>
          </p:nvSpPr>
          <p:spPr>
            <a:xfrm>
              <a:off x="-389650" y="5236925"/>
              <a:ext cx="6602850" cy="2147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500">
                  <a:solidFill>
                    <a:srgbClr val="111111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1. 사용 방식 : 전체 슬라이스를 2D 이미지로 활용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Density of Nodule Regions (결절 분포) 확인 결과,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폐 좌우 대칭 영역에 집중 되어 있으며 모델이 이 분포를</a:t>
              </a:r>
            </a:p>
            <a:p>
              <a:pPr marL="165100" indent="-165100" algn="ctr" defTabSz="12700">
                <a:lnSpc>
                  <a:spcPct val="80000"/>
                </a:lnSpc>
                <a:spcBef>
                  <a:spcPts val="1200"/>
                </a:spcBef>
                <a:tabLst>
                  <a:tab pos="63500" algn="r"/>
                  <a:tab pos="165100" algn="l"/>
                </a:tabLst>
                <a:defRPr sz="2200">
                  <a:solidFill>
                    <a:srgbClr val="111111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t>인지하지 못하면 해석 가능성이 저하될 수 있음</a:t>
              </a:r>
            </a:p>
          </p:txBody>
        </p:sp>
        <p:pic>
          <p:nvPicPr>
            <p:cNvPr id="194" name="Picture 3" descr="Picture 3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70616" y="397622"/>
              <a:ext cx="5241757" cy="4557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결절 분포 시각화 (좌우 대칭, 중심 밀집)"/>
            <p:cNvSpPr txBox="1"/>
            <p:nvPr/>
          </p:nvSpPr>
          <p:spPr>
            <a:xfrm>
              <a:off x="926665" y="228952"/>
              <a:ext cx="3731993" cy="373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  <a:r>
                <a:t>결절 분포 시각화 (좌우 대칭, 중심 밀집)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15"/>
          <p:cNvSpPr txBox="1"/>
          <p:nvPr/>
        </p:nvSpPr>
        <p:spPr>
          <a:xfrm>
            <a:off x="1140985" y="1003299"/>
            <a:ext cx="86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200" sz="5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9" name="TextBox 25"/>
          <p:cNvSpPr txBox="1"/>
          <p:nvPr/>
        </p:nvSpPr>
        <p:spPr>
          <a:xfrm>
            <a:off x="1790700" y="1073150"/>
            <a:ext cx="1152172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핵심 기법 선정 이유 및 적용 목적</a:t>
            </a:r>
          </a:p>
        </p:txBody>
      </p:sp>
      <p:sp>
        <p:nvSpPr>
          <p:cNvPr id="200" name="TextBox 25"/>
          <p:cNvSpPr txBox="1"/>
          <p:nvPr/>
        </p:nvSpPr>
        <p:spPr>
          <a:xfrm>
            <a:off x="1790700" y="1797050"/>
            <a:ext cx="7777023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Attention Module (CBAM, MGA)</a:t>
            </a:r>
          </a:p>
        </p:txBody>
      </p:sp>
      <p:pic>
        <p:nvPicPr>
          <p:cNvPr id="20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- 6 -</a:t>
            </a:r>
          </a:p>
        </p:txBody>
      </p:sp>
      <p:sp>
        <p:nvSpPr>
          <p:cNvPr id="204" name="모서리가 둥근 직사각형"/>
          <p:cNvSpPr/>
          <p:nvPr/>
        </p:nvSpPr>
        <p:spPr>
          <a:xfrm>
            <a:off x="2255344" y="3042895"/>
            <a:ext cx="6281821" cy="5981290"/>
          </a:xfrm>
          <a:prstGeom prst="roundRect">
            <a:avLst>
              <a:gd name="adj" fmla="val 11841"/>
            </a:avLst>
          </a:prstGeom>
          <a:solidFill>
            <a:srgbClr val="FFFFFF"/>
          </a:solidFill>
          <a:ln w="127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5" name="모서리가 둥근 직사각형"/>
          <p:cNvSpPr/>
          <p:nvPr/>
        </p:nvSpPr>
        <p:spPr>
          <a:xfrm>
            <a:off x="9761920" y="3042895"/>
            <a:ext cx="6281821" cy="5981290"/>
          </a:xfrm>
          <a:prstGeom prst="roundRect">
            <a:avLst>
              <a:gd name="adj" fmla="val 11691"/>
            </a:avLst>
          </a:prstGeom>
          <a:solidFill>
            <a:srgbClr val="FFFFFF"/>
          </a:solidFill>
          <a:ln w="127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6" name="모서리가 둥근 직사각형"/>
          <p:cNvSpPr/>
          <p:nvPr/>
        </p:nvSpPr>
        <p:spPr>
          <a:xfrm>
            <a:off x="4298156" y="2655668"/>
            <a:ext cx="2196198" cy="762001"/>
          </a:xfrm>
          <a:prstGeom prst="roundRect">
            <a:avLst>
              <a:gd name="adj" fmla="val 25148"/>
            </a:avLst>
          </a:prstGeom>
          <a:solidFill>
            <a:srgbClr val="D0D2D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7" name="이유"/>
          <p:cNvSpPr txBox="1"/>
          <p:nvPr/>
        </p:nvSpPr>
        <p:spPr>
          <a:xfrm>
            <a:off x="5056250" y="2736948"/>
            <a:ext cx="68001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0000"/>
              </a:lnSpc>
              <a:defRPr sz="2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이유</a:t>
            </a:r>
          </a:p>
        </p:txBody>
      </p:sp>
      <p:sp>
        <p:nvSpPr>
          <p:cNvPr id="208" name="모서리가 둥근 직사각형"/>
          <p:cNvSpPr/>
          <p:nvPr/>
        </p:nvSpPr>
        <p:spPr>
          <a:xfrm>
            <a:off x="11804732" y="2642968"/>
            <a:ext cx="2196198" cy="762001"/>
          </a:xfrm>
          <a:prstGeom prst="roundRect">
            <a:avLst>
              <a:gd name="adj" fmla="val 26199"/>
            </a:avLst>
          </a:prstGeom>
          <a:solidFill>
            <a:srgbClr val="D0D2D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9" name="적용 목적"/>
          <p:cNvSpPr txBox="1"/>
          <p:nvPr/>
        </p:nvSpPr>
        <p:spPr>
          <a:xfrm>
            <a:off x="12227012" y="2724248"/>
            <a:ext cx="135163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0000"/>
              </a:lnSpc>
              <a:defRPr sz="2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적용 목적</a:t>
            </a:r>
          </a:p>
        </p:txBody>
      </p:sp>
      <p:sp>
        <p:nvSpPr>
          <p:cNvPr id="210" name="TextBox 25"/>
          <p:cNvSpPr txBox="1"/>
          <p:nvPr/>
        </p:nvSpPr>
        <p:spPr>
          <a:xfrm>
            <a:off x="2508906" y="3733898"/>
            <a:ext cx="5774697" cy="482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4891" indent="-254891">
              <a:lnSpc>
                <a:spcPct val="996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CBAM</a:t>
            </a:r>
          </a:p>
          <a:p>
            <a:pPr lvl="1" marL="641684" indent="-260684">
              <a:lnSpc>
                <a:spcPct val="99600"/>
              </a:lnSpc>
              <a:buSzPct val="100000"/>
              <a:buChar char="-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중요한 채널/공간 정보에 집중해 결절의 미세한</a:t>
            </a:r>
          </a:p>
          <a:p>
            <a:pPr lvl="2" indent="4572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 특징 보존</a:t>
            </a:r>
          </a:p>
          <a:p>
            <a:pPr lvl="1" marL="641684" indent="-260684">
              <a:lnSpc>
                <a:spcPct val="99600"/>
              </a:lnSpc>
              <a:buSzPct val="100000"/>
              <a:buChar char="-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모델 구조에 쉽게 삽입 가능하며,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경량 모델에서도</a:t>
            </a:r>
          </a:p>
          <a:p>
            <a:pPr lvl="2" indent="4572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성능 향상 가능</a:t>
            </a:r>
          </a:p>
          <a:p>
            <a:pPr lvl="1" indent="228600"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</a:p>
          <a:p>
            <a:pPr marL="254891" indent="-254891">
              <a:lnSpc>
                <a:spcPct val="996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MGA</a:t>
            </a:r>
          </a:p>
          <a:p>
            <a:pPr lvl="1" marL="601578" indent="-220578">
              <a:lnSpc>
                <a:spcPct val="99600"/>
              </a:lnSpc>
              <a:buSzPct val="100000"/>
              <a:buChar char="-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GT 마스크를 기반으로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병변 중심의 attention 유도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lvl="2" indent="4572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  </a:t>
            </a:r>
            <a:r>
              <a:t>하여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중요한 영역 학습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lvl="1" marL="621631" indent="-240631">
              <a:lnSpc>
                <a:spcPct val="99600"/>
              </a:lnSpc>
              <a:buSzPct val="100000"/>
              <a:buChar char="-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모델의 판단 근거를 시각화할 수 있어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해석 가능성 향상</a:t>
            </a:r>
          </a:p>
          <a:p>
            <a:pPr lvl="2" indent="4572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</a:t>
            </a:r>
          </a:p>
        </p:txBody>
      </p:sp>
      <p:sp>
        <p:nvSpPr>
          <p:cNvPr id="211" name="TextBox 25"/>
          <p:cNvSpPr txBox="1"/>
          <p:nvPr/>
        </p:nvSpPr>
        <p:spPr>
          <a:xfrm>
            <a:off x="10015482" y="3723003"/>
            <a:ext cx="5774697" cy="508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CBAM과 MGA를 결합하여 작은 결절 탐지 성능과 해석 가능성 향상을 기대함</a:t>
            </a:r>
          </a:p>
          <a:p>
            <a:pPr marL="254891" indent="-254891">
              <a:lnSpc>
                <a:spcPct val="50000"/>
              </a:lnSpc>
              <a:buSzPct val="100000"/>
              <a:buChar char="*"/>
              <a:defRPr sz="2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</a:p>
          <a:p>
            <a:pPr marL="254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두 attention 기법을 결합하여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작은 결절 탐지 성능 향상</a:t>
            </a:r>
            <a:r>
              <a:t>과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해석 가능성 확보를 기대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marL="254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CBAM은 미세 특징 강조, MGA는 병변 중심 정보 학습유도를 통해 </a:t>
            </a:r>
            <a:r>
              <a:rPr>
                <a:latin typeface="KoPubWorld돋움체 Bold"/>
                <a:ea typeface="KoPubWorld돋움체 Bold"/>
                <a:cs typeface="KoPubWorld돋움체 Bold"/>
                <a:sym typeface="KoPubWorld돋움체 Bold"/>
              </a:rPr>
              <a:t>판별 근거 제시가 가능한 모델 설계 가능</a:t>
            </a:r>
            <a:endParaRPr>
              <a:latin typeface="KoPubWorld돋움체 Bold"/>
              <a:ea typeface="KoPubWorld돋움체 Bold"/>
              <a:cs typeface="KoPubWorld돋움체 Bold"/>
              <a:sym typeface="KoPubWorld돋움체 Bold"/>
            </a:endParaRPr>
          </a:p>
          <a:p>
            <a:pPr marL="254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기존 연구에서도 attention 기법 도입 시 정확도와</a:t>
            </a:r>
          </a:p>
          <a:p>
            <a:pPr lvl="1" indent="228600">
              <a:lnSpc>
                <a:spcPct val="1100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explainability가 향상된 바 있음</a:t>
            </a:r>
          </a:p>
          <a:p>
            <a:pPr marL="254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실제 채택 논문 기준으로</a:t>
            </a:r>
          </a:p>
          <a:p>
            <a:pPr lvl="1" marL="635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ResNet18 단독 : 정확도 93.05%</a:t>
            </a:r>
          </a:p>
          <a:p>
            <a:pPr lvl="1" marL="635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CBAM 적용 시 : 정확도 94.26%</a:t>
            </a:r>
          </a:p>
          <a:p>
            <a:pPr lvl="1" marL="635891" indent="-254891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MGA까지 적용 시 : 정확도 95.15%로 상승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15"/>
          <p:cNvSpPr txBox="1"/>
          <p:nvPr/>
        </p:nvSpPr>
        <p:spPr>
          <a:xfrm>
            <a:off x="1119146" y="774699"/>
            <a:ext cx="86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200" sz="50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4" name="TextBox 25"/>
          <p:cNvSpPr txBox="1"/>
          <p:nvPr/>
        </p:nvSpPr>
        <p:spPr>
          <a:xfrm>
            <a:off x="1784583" y="844550"/>
            <a:ext cx="53213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모델 구조 및 방법론</a:t>
            </a:r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그룹화"/>
          <p:cNvGrpSpPr/>
          <p:nvPr/>
        </p:nvGrpSpPr>
        <p:grpSpPr>
          <a:xfrm>
            <a:off x="306549" y="7313425"/>
            <a:ext cx="2369057" cy="2671320"/>
            <a:chOff x="0" y="0"/>
            <a:chExt cx="2369055" cy="2671318"/>
          </a:xfrm>
        </p:grpSpPr>
        <p:grpSp>
          <p:nvGrpSpPr>
            <p:cNvPr id="220" name="그룹화"/>
            <p:cNvGrpSpPr/>
            <p:nvPr/>
          </p:nvGrpSpPr>
          <p:grpSpPr>
            <a:xfrm>
              <a:off x="730755" y="650785"/>
              <a:ext cx="1638301" cy="2020534"/>
              <a:chOff x="134797" y="0"/>
              <a:chExt cx="1638299" cy="2020533"/>
            </a:xfrm>
          </p:grpSpPr>
          <p:sp>
            <p:nvSpPr>
              <p:cNvPr id="217" name="선"/>
              <p:cNvSpPr/>
              <p:nvPr/>
            </p:nvSpPr>
            <p:spPr>
              <a:xfrm>
                <a:off x="441072" y="407582"/>
                <a:ext cx="7089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8" name="모서리가 둥근 직사각형"/>
              <p:cNvSpPr/>
              <p:nvPr/>
            </p:nvSpPr>
            <p:spPr>
              <a:xfrm>
                <a:off x="134797" y="0"/>
                <a:ext cx="736601" cy="7366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3"/>
                <a:srcRect l="0" t="0" r="0" b="0"/>
                <a:stretch>
                  <a:fillRect/>
                </a:stretch>
              </a:blip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9" name="Input…"/>
              <p:cNvSpPr/>
              <p:nvPr/>
            </p:nvSpPr>
            <p:spPr>
              <a:xfrm>
                <a:off x="503097" y="75053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lnSpc>
                    <a:spcPct val="80000"/>
                  </a:lnSpc>
                  <a:defRPr sz="1200"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pPr>
                <a:r>
                  <a:t>Input</a:t>
                </a:r>
              </a:p>
              <a:p>
                <a:pPr algn="ctr">
                  <a:lnSpc>
                    <a:spcPct val="80000"/>
                  </a:lnSpc>
                  <a:defRPr sz="1200"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pPr>
                <a:r>
                  <a:t>full CT image</a:t>
                </a:r>
              </a:p>
            </p:txBody>
          </p:sp>
        </p:grpSp>
        <p:sp>
          <p:nvSpPr>
            <p:cNvPr id="221" name="** ResNet18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99600"/>
                </a:lnSpc>
                <a:defRPr sz="2200">
                  <a:solidFill>
                    <a:srgbClr val="40404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** ResNet18</a:t>
              </a:r>
            </a:p>
          </p:txBody>
        </p:sp>
      </p:grpSp>
      <p:grpSp>
        <p:nvGrpSpPr>
          <p:cNvPr id="255" name="그룹화"/>
          <p:cNvGrpSpPr/>
          <p:nvPr/>
        </p:nvGrpSpPr>
        <p:grpSpPr>
          <a:xfrm>
            <a:off x="7841646" y="1661653"/>
            <a:ext cx="9966623" cy="5264322"/>
            <a:chOff x="0" y="0"/>
            <a:chExt cx="9966621" cy="5264320"/>
          </a:xfrm>
        </p:grpSpPr>
        <p:sp>
          <p:nvSpPr>
            <p:cNvPr id="223" name="선"/>
            <p:cNvSpPr/>
            <p:nvPr/>
          </p:nvSpPr>
          <p:spPr>
            <a:xfrm>
              <a:off x="2984555" y="4520162"/>
              <a:ext cx="542703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선"/>
            <p:cNvSpPr/>
            <p:nvPr/>
          </p:nvSpPr>
          <p:spPr>
            <a:xfrm>
              <a:off x="3471388" y="2882990"/>
              <a:ext cx="45206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선"/>
            <p:cNvSpPr/>
            <p:nvPr/>
          </p:nvSpPr>
          <p:spPr>
            <a:xfrm>
              <a:off x="2223242" y="1590418"/>
              <a:ext cx="1" cy="85438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선"/>
            <p:cNvSpPr/>
            <p:nvPr/>
          </p:nvSpPr>
          <p:spPr>
            <a:xfrm>
              <a:off x="2223242" y="674122"/>
              <a:ext cx="1" cy="85438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모서리가 둥근 직사각형"/>
            <p:cNvSpPr/>
            <p:nvPr/>
          </p:nvSpPr>
          <p:spPr>
            <a:xfrm>
              <a:off x="1218365" y="4151862"/>
              <a:ext cx="736601" cy="736601"/>
            </a:xfrm>
            <a:prstGeom prst="roundRect">
              <a:avLst>
                <a:gd name="adj" fmla="val 15000"/>
              </a:avLst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8" name="* MGA (Mask-guided Attention)"/>
            <p:cNvSpPr txBox="1"/>
            <p:nvPr/>
          </p:nvSpPr>
          <p:spPr>
            <a:xfrm>
              <a:off x="113202" y="46785"/>
              <a:ext cx="942130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9600"/>
                </a:lnSpc>
                <a:defRPr sz="2200">
                  <a:solidFill>
                    <a:srgbClr val="94110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* MGA (Mask-guided Attention)</a:t>
              </a:r>
            </a:p>
          </p:txBody>
        </p:sp>
        <p:grpSp>
          <p:nvGrpSpPr>
            <p:cNvPr id="231" name="그룹화"/>
            <p:cNvGrpSpPr/>
            <p:nvPr/>
          </p:nvGrpSpPr>
          <p:grpSpPr>
            <a:xfrm>
              <a:off x="1080320" y="582687"/>
              <a:ext cx="2285845" cy="518093"/>
              <a:chOff x="0" y="0"/>
              <a:chExt cx="2285844" cy="518091"/>
            </a:xfrm>
          </p:grpSpPr>
          <p:sp>
            <p:nvSpPr>
              <p:cNvPr id="229" name="직사각형"/>
              <p:cNvSpPr/>
              <p:nvPr/>
            </p:nvSpPr>
            <p:spPr>
              <a:xfrm>
                <a:off x="0" y="0"/>
                <a:ext cx="2285845" cy="51809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30" name="allbb_noPoly.csv"/>
              <p:cNvSpPr txBox="1"/>
              <p:nvPr/>
            </p:nvSpPr>
            <p:spPr>
              <a:xfrm>
                <a:off x="362951" y="67275"/>
                <a:ext cx="1559942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12700">
                  <a:lnSpc>
                    <a:spcPct val="13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allbb_noPoly.csv </a:t>
                </a:r>
              </a:p>
            </p:txBody>
          </p:sp>
        </p:grpSp>
        <p:grpSp>
          <p:nvGrpSpPr>
            <p:cNvPr id="235" name="그룹화"/>
            <p:cNvGrpSpPr/>
            <p:nvPr/>
          </p:nvGrpSpPr>
          <p:grpSpPr>
            <a:xfrm>
              <a:off x="992510" y="2455914"/>
              <a:ext cx="2461464" cy="1330326"/>
              <a:chOff x="0" y="0"/>
              <a:chExt cx="2461463" cy="1330324"/>
            </a:xfrm>
          </p:grpSpPr>
          <p:sp>
            <p:nvSpPr>
              <p:cNvPr id="232" name="직사각형"/>
              <p:cNvSpPr/>
              <p:nvPr/>
            </p:nvSpPr>
            <p:spPr>
              <a:xfrm>
                <a:off x="87809" y="0"/>
                <a:ext cx="2285845" cy="98030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33" name="Bounding Box 좌표에…"/>
              <p:cNvSpPr txBox="1"/>
              <p:nvPr/>
            </p:nvSpPr>
            <p:spPr>
              <a:xfrm>
                <a:off x="128530" y="6315"/>
                <a:ext cx="2204403" cy="967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pPr>
                <a:r>
                  <a:t>Bounding Box 좌표에</a:t>
                </a:r>
              </a:p>
              <a:p>
                <a:pPr algn="ctr"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pPr>
                <a:r>
                  <a:t>해당하는 부분만 1로 마킹한</a:t>
                </a:r>
              </a:p>
              <a:p>
                <a:pPr algn="ctr" defTabSz="127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pPr>
                <a:r>
                  <a:t>mask 생성, 나머지는 0</a:t>
                </a:r>
              </a:p>
            </p:txBody>
          </p:sp>
          <p:sp>
            <p:nvSpPr>
              <p:cNvPr id="234" name="1 = 병변 위치(흰색), 0 = 배경 (검은색)"/>
              <p:cNvSpPr txBox="1"/>
              <p:nvPr/>
            </p:nvSpPr>
            <p:spPr>
              <a:xfrm>
                <a:off x="0" y="997584"/>
                <a:ext cx="2461464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1 = 병변 위치(흰색), 0 = 배경 (검은색)</a:t>
                </a:r>
              </a:p>
            </p:txBody>
          </p:sp>
        </p:grpSp>
        <p:sp>
          <p:nvSpPr>
            <p:cNvPr id="236" name="Supervise"/>
            <p:cNvSpPr txBox="1"/>
            <p:nvPr/>
          </p:nvSpPr>
          <p:spPr>
            <a:xfrm>
              <a:off x="3944844" y="2726342"/>
              <a:ext cx="1327955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941100"/>
                  </a:solidFill>
                  <a:latin typeface="GamtanRoad Tantan"/>
                  <a:ea typeface="GamtanRoad Tantan"/>
                  <a:cs typeface="GamtanRoad Tantan"/>
                  <a:sym typeface="GamtanRoad Tantan"/>
                </a:defRPr>
              </a:lvl1pPr>
            </a:lstStyle>
            <a:p>
              <a:pPr/>
              <a:r>
                <a:t>Supervise</a:t>
              </a:r>
            </a:p>
          </p:txBody>
        </p:sp>
        <p:grpSp>
          <p:nvGrpSpPr>
            <p:cNvPr id="239" name="그룹화"/>
            <p:cNvGrpSpPr/>
            <p:nvPr/>
          </p:nvGrpSpPr>
          <p:grpSpPr>
            <a:xfrm>
              <a:off x="1080320" y="1539638"/>
              <a:ext cx="2285845" cy="518093"/>
              <a:chOff x="0" y="0"/>
              <a:chExt cx="2285844" cy="518091"/>
            </a:xfrm>
          </p:grpSpPr>
          <p:sp>
            <p:nvSpPr>
              <p:cNvPr id="237" name="직사각형"/>
              <p:cNvSpPr/>
              <p:nvPr/>
            </p:nvSpPr>
            <p:spPr>
              <a:xfrm>
                <a:off x="0" y="0"/>
                <a:ext cx="2285845" cy="51809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38" name="Bounding Box 정보 추출"/>
              <p:cNvSpPr txBox="1"/>
              <p:nvPr/>
            </p:nvSpPr>
            <p:spPr>
              <a:xfrm>
                <a:off x="81011" y="67275"/>
                <a:ext cx="2123822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12700">
                  <a:lnSpc>
                    <a:spcPct val="13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Bounding Box 정보 추출 </a:t>
                </a:r>
              </a:p>
            </p:txBody>
          </p:sp>
        </p:grpSp>
        <p:grpSp>
          <p:nvGrpSpPr>
            <p:cNvPr id="242" name="그룹화"/>
            <p:cNvGrpSpPr/>
            <p:nvPr/>
          </p:nvGrpSpPr>
          <p:grpSpPr>
            <a:xfrm>
              <a:off x="2159207" y="4261117"/>
              <a:ext cx="1060553" cy="518093"/>
              <a:chOff x="0" y="0"/>
              <a:chExt cx="1060551" cy="518091"/>
            </a:xfrm>
          </p:grpSpPr>
          <p:sp>
            <p:nvSpPr>
              <p:cNvPr id="240" name="직사각형"/>
              <p:cNvSpPr/>
              <p:nvPr/>
            </p:nvSpPr>
            <p:spPr>
              <a:xfrm>
                <a:off x="0" y="0"/>
                <a:ext cx="1060552" cy="51809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41" name="GT Mask"/>
              <p:cNvSpPr txBox="1"/>
              <p:nvPr/>
            </p:nvSpPr>
            <p:spPr>
              <a:xfrm>
                <a:off x="104159" y="67275"/>
                <a:ext cx="852234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12700">
                  <a:lnSpc>
                    <a:spcPct val="13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GT Mask</a:t>
                </a:r>
              </a:p>
            </p:txBody>
          </p:sp>
        </p:grpSp>
        <p:grpSp>
          <p:nvGrpSpPr>
            <p:cNvPr id="245" name="그룹화"/>
            <p:cNvGrpSpPr/>
            <p:nvPr/>
          </p:nvGrpSpPr>
          <p:grpSpPr>
            <a:xfrm>
              <a:off x="5879697" y="2617755"/>
              <a:ext cx="1060553" cy="518093"/>
              <a:chOff x="0" y="0"/>
              <a:chExt cx="1060551" cy="51809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0" y="0"/>
                <a:ext cx="1060552" cy="51809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44" name="Loss 계산"/>
              <p:cNvSpPr txBox="1"/>
              <p:nvPr/>
            </p:nvSpPr>
            <p:spPr>
              <a:xfrm>
                <a:off x="85394" y="67275"/>
                <a:ext cx="889763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12700">
                  <a:lnSpc>
                    <a:spcPct val="13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Loss 계산</a:t>
                </a:r>
              </a:p>
            </p:txBody>
          </p:sp>
        </p:grpSp>
        <p:grpSp>
          <p:nvGrpSpPr>
            <p:cNvPr id="248" name="그룹화"/>
            <p:cNvGrpSpPr/>
            <p:nvPr/>
          </p:nvGrpSpPr>
          <p:grpSpPr>
            <a:xfrm>
              <a:off x="7541405" y="2592355"/>
              <a:ext cx="2129215" cy="518093"/>
              <a:chOff x="0" y="0"/>
              <a:chExt cx="2129213" cy="518091"/>
            </a:xfrm>
          </p:grpSpPr>
          <p:sp>
            <p:nvSpPr>
              <p:cNvPr id="246" name="직사각형"/>
              <p:cNvSpPr/>
              <p:nvPr/>
            </p:nvSpPr>
            <p:spPr>
              <a:xfrm>
                <a:off x="-1" y="-1"/>
                <a:ext cx="2129215" cy="518093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47" name="역전파 및 모델 업데이트"/>
              <p:cNvSpPr txBox="1"/>
              <p:nvPr/>
            </p:nvSpPr>
            <p:spPr>
              <a:xfrm>
                <a:off x="85458" y="67275"/>
                <a:ext cx="1931036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12700">
                  <a:lnSpc>
                    <a:spcPct val="135000"/>
                  </a:lnSpc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1500">
                    <a:solidFill>
                      <a:srgbClr val="111111"/>
                    </a:solidFill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역전파 및 모델 업데이트</a:t>
                </a:r>
              </a:p>
            </p:txBody>
          </p:sp>
        </p:grpSp>
        <p:sp>
          <p:nvSpPr>
            <p:cNvPr id="249" name="선"/>
            <p:cNvSpPr/>
            <p:nvPr/>
          </p:nvSpPr>
          <p:spPr>
            <a:xfrm>
              <a:off x="2223242" y="3715475"/>
              <a:ext cx="1" cy="47931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선"/>
            <p:cNvSpPr/>
            <p:nvPr/>
          </p:nvSpPr>
          <p:spPr>
            <a:xfrm>
              <a:off x="5314259" y="2876801"/>
              <a:ext cx="54270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선"/>
            <p:cNvSpPr/>
            <p:nvPr/>
          </p:nvSpPr>
          <p:spPr>
            <a:xfrm>
              <a:off x="6959273" y="2876801"/>
              <a:ext cx="54270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선"/>
            <p:cNvSpPr/>
            <p:nvPr/>
          </p:nvSpPr>
          <p:spPr>
            <a:xfrm flipV="1">
              <a:off x="3500200" y="2865919"/>
              <a:ext cx="1" cy="16590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모서리가 둥근 직사각형"/>
            <p:cNvSpPr/>
            <p:nvPr/>
          </p:nvSpPr>
          <p:spPr>
            <a:xfrm>
              <a:off x="0" y="0"/>
              <a:ext cx="9966622" cy="5264321"/>
            </a:xfrm>
            <a:prstGeom prst="roundRect">
              <a:avLst>
                <a:gd name="adj" fmla="val 3619"/>
              </a:avLst>
            </a:prstGeom>
            <a:noFill/>
            <a:ln w="25400" cap="flat">
              <a:solidFill>
                <a:srgbClr val="9411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4" name="방정식"/>
            <p:cNvSpPr txBox="1"/>
            <p:nvPr/>
          </p:nvSpPr>
          <p:spPr>
            <a:xfrm>
              <a:off x="5438769" y="2242653"/>
              <a:ext cx="1891128" cy="208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b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</p:grpSp>
      <p:sp>
        <p:nvSpPr>
          <p:cNvPr id="256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- 7 -</a:t>
            </a:r>
          </a:p>
        </p:txBody>
      </p:sp>
      <p:grpSp>
        <p:nvGrpSpPr>
          <p:cNvPr id="370" name="그룹화"/>
          <p:cNvGrpSpPr/>
          <p:nvPr/>
        </p:nvGrpSpPr>
        <p:grpSpPr>
          <a:xfrm>
            <a:off x="2109810" y="7171288"/>
            <a:ext cx="15543632" cy="2071374"/>
            <a:chOff x="0" y="0"/>
            <a:chExt cx="15543630" cy="2071373"/>
          </a:xfrm>
        </p:grpSpPr>
        <p:sp>
          <p:nvSpPr>
            <p:cNvPr id="257" name="선"/>
            <p:cNvSpPr/>
            <p:nvPr/>
          </p:nvSpPr>
          <p:spPr>
            <a:xfrm>
              <a:off x="12194147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선"/>
            <p:cNvSpPr/>
            <p:nvPr/>
          </p:nvSpPr>
          <p:spPr>
            <a:xfrm>
              <a:off x="12937563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선"/>
            <p:cNvSpPr/>
            <p:nvPr/>
          </p:nvSpPr>
          <p:spPr>
            <a:xfrm>
              <a:off x="13644694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선"/>
            <p:cNvSpPr/>
            <p:nvPr/>
          </p:nvSpPr>
          <p:spPr>
            <a:xfrm>
              <a:off x="14324609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선"/>
            <p:cNvSpPr/>
            <p:nvPr/>
          </p:nvSpPr>
          <p:spPr>
            <a:xfrm>
              <a:off x="11485480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선"/>
            <p:cNvSpPr/>
            <p:nvPr/>
          </p:nvSpPr>
          <p:spPr>
            <a:xfrm>
              <a:off x="8755949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선"/>
            <p:cNvSpPr/>
            <p:nvPr/>
          </p:nvSpPr>
          <p:spPr>
            <a:xfrm>
              <a:off x="9448564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선"/>
            <p:cNvSpPr/>
            <p:nvPr/>
          </p:nvSpPr>
          <p:spPr>
            <a:xfrm>
              <a:off x="10168394" y="1193970"/>
              <a:ext cx="27831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선"/>
            <p:cNvSpPr/>
            <p:nvPr/>
          </p:nvSpPr>
          <p:spPr>
            <a:xfrm>
              <a:off x="10835611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" name="선"/>
            <p:cNvSpPr/>
            <p:nvPr/>
          </p:nvSpPr>
          <p:spPr>
            <a:xfrm>
              <a:off x="8047282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선"/>
            <p:cNvSpPr/>
            <p:nvPr/>
          </p:nvSpPr>
          <p:spPr>
            <a:xfrm>
              <a:off x="5258818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선"/>
            <p:cNvSpPr/>
            <p:nvPr/>
          </p:nvSpPr>
          <p:spPr>
            <a:xfrm>
              <a:off x="6734764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선"/>
            <p:cNvSpPr/>
            <p:nvPr/>
          </p:nvSpPr>
          <p:spPr>
            <a:xfrm>
              <a:off x="7401980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선"/>
            <p:cNvSpPr/>
            <p:nvPr/>
          </p:nvSpPr>
          <p:spPr>
            <a:xfrm>
              <a:off x="1139020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선"/>
            <p:cNvSpPr/>
            <p:nvPr/>
          </p:nvSpPr>
          <p:spPr>
            <a:xfrm>
              <a:off x="1840119" y="1193970"/>
              <a:ext cx="27831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선"/>
            <p:cNvSpPr/>
            <p:nvPr/>
          </p:nvSpPr>
          <p:spPr>
            <a:xfrm>
              <a:off x="2583535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선"/>
            <p:cNvSpPr/>
            <p:nvPr/>
          </p:nvSpPr>
          <p:spPr>
            <a:xfrm>
              <a:off x="3277966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선"/>
            <p:cNvSpPr/>
            <p:nvPr/>
          </p:nvSpPr>
          <p:spPr>
            <a:xfrm>
              <a:off x="3932482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선"/>
            <p:cNvSpPr/>
            <p:nvPr/>
          </p:nvSpPr>
          <p:spPr>
            <a:xfrm>
              <a:off x="395604" y="1193970"/>
              <a:ext cx="27831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선"/>
            <p:cNvSpPr/>
            <p:nvPr/>
          </p:nvSpPr>
          <p:spPr>
            <a:xfrm>
              <a:off x="14912311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선"/>
            <p:cNvSpPr/>
            <p:nvPr/>
          </p:nvSpPr>
          <p:spPr>
            <a:xfrm>
              <a:off x="6002234" y="1193970"/>
              <a:ext cx="3132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81" name="그룹화"/>
            <p:cNvGrpSpPr/>
            <p:nvPr/>
          </p:nvGrpSpPr>
          <p:grpSpPr>
            <a:xfrm>
              <a:off x="2744914" y="14738"/>
              <a:ext cx="1915124" cy="1192023"/>
              <a:chOff x="0" y="0"/>
              <a:chExt cx="1915123" cy="1192022"/>
            </a:xfrm>
          </p:grpSpPr>
          <p:sp>
            <p:nvSpPr>
              <p:cNvPr id="278" name="선"/>
              <p:cNvSpPr/>
              <p:nvPr/>
            </p:nvSpPr>
            <p:spPr>
              <a:xfrm flipH="1">
                <a:off x="1902700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9" name="선"/>
              <p:cNvSpPr/>
              <p:nvPr/>
            </p:nvSpPr>
            <p:spPr>
              <a:xfrm>
                <a:off x="0" y="12873"/>
                <a:ext cx="191512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0" name="선"/>
              <p:cNvSpPr/>
              <p:nvPr/>
            </p:nvSpPr>
            <p:spPr>
              <a:xfrm flipH="1">
                <a:off x="5817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85" name="그룹화"/>
            <p:cNvGrpSpPr/>
            <p:nvPr/>
          </p:nvGrpSpPr>
          <p:grpSpPr>
            <a:xfrm>
              <a:off x="1273944" y="12790"/>
              <a:ext cx="1387947" cy="1192023"/>
              <a:chOff x="0" y="0"/>
              <a:chExt cx="1387945" cy="1192022"/>
            </a:xfrm>
          </p:grpSpPr>
          <p:sp>
            <p:nvSpPr>
              <p:cNvPr id="282" name="선"/>
              <p:cNvSpPr/>
              <p:nvPr/>
            </p:nvSpPr>
            <p:spPr>
              <a:xfrm flipH="1">
                <a:off x="1374991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3" name="선"/>
              <p:cNvSpPr/>
              <p:nvPr/>
            </p:nvSpPr>
            <p:spPr>
              <a:xfrm>
                <a:off x="0" y="12873"/>
                <a:ext cx="13879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4" name="선"/>
              <p:cNvSpPr/>
              <p:nvPr/>
            </p:nvSpPr>
            <p:spPr>
              <a:xfrm flipH="1">
                <a:off x="6084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90" name="그룹화"/>
            <p:cNvGrpSpPr/>
            <p:nvPr/>
          </p:nvGrpSpPr>
          <p:grpSpPr>
            <a:xfrm>
              <a:off x="0" y="321872"/>
              <a:ext cx="1137687" cy="1749502"/>
              <a:chOff x="0" y="0"/>
              <a:chExt cx="1137686" cy="1749500"/>
            </a:xfrm>
          </p:grpSpPr>
          <p:sp>
            <p:nvSpPr>
              <p:cNvPr id="286" name="직사각형"/>
              <p:cNvSpPr/>
              <p:nvPr/>
            </p:nvSpPr>
            <p:spPr>
              <a:xfrm>
                <a:off x="0" y="6045"/>
                <a:ext cx="462251" cy="174345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7" name="직사각형"/>
              <p:cNvSpPr/>
              <p:nvPr/>
            </p:nvSpPr>
            <p:spPr>
              <a:xfrm>
                <a:off x="654799" y="0"/>
                <a:ext cx="462252" cy="174345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8" name="7×7 Conv / 64…"/>
              <p:cNvSpPr txBox="1"/>
              <p:nvPr/>
            </p:nvSpPr>
            <p:spPr>
              <a:xfrm rot="16200000">
                <a:off x="-553360" y="637840"/>
                <a:ext cx="1589607" cy="4828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7×7 Conv / 64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padding=3)</a:t>
                </a:r>
              </a:p>
            </p:txBody>
          </p:sp>
          <p:sp>
            <p:nvSpPr>
              <p:cNvPr id="289" name="3×3 MaxPool…"/>
              <p:cNvSpPr txBox="1"/>
              <p:nvPr/>
            </p:nvSpPr>
            <p:spPr>
              <a:xfrm rot="16200000">
                <a:off x="101439" y="630283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MaxPool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padding=3)</a:t>
                </a:r>
              </a:p>
            </p:txBody>
          </p:sp>
        </p:grpSp>
        <p:grpSp>
          <p:nvGrpSpPr>
            <p:cNvPr id="295" name="그룹화"/>
            <p:cNvGrpSpPr/>
            <p:nvPr/>
          </p:nvGrpSpPr>
          <p:grpSpPr>
            <a:xfrm>
              <a:off x="1459222" y="323384"/>
              <a:ext cx="1126098" cy="1746478"/>
              <a:chOff x="0" y="0"/>
              <a:chExt cx="1126096" cy="1746477"/>
            </a:xfrm>
          </p:grpSpPr>
          <p:sp>
            <p:nvSpPr>
              <p:cNvPr id="291" name="직사각형"/>
              <p:cNvSpPr/>
              <p:nvPr/>
            </p:nvSpPr>
            <p:spPr>
              <a:xfrm>
                <a:off x="0" y="3022"/>
                <a:ext cx="462252" cy="1743456"/>
              </a:xfrm>
              <a:prstGeom prst="rect">
                <a:avLst/>
              </a:prstGeom>
              <a:solidFill>
                <a:srgbClr val="FFE4D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292" name="직사각형"/>
              <p:cNvSpPr/>
              <p:nvPr/>
            </p:nvSpPr>
            <p:spPr>
              <a:xfrm>
                <a:off x="643210" y="0"/>
                <a:ext cx="462252" cy="1743455"/>
              </a:xfrm>
              <a:prstGeom prst="rect">
                <a:avLst/>
              </a:prstGeom>
              <a:solidFill>
                <a:srgbClr val="FFE4D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293" name="3×3 Conv / 64…"/>
              <p:cNvSpPr txBox="1"/>
              <p:nvPr/>
            </p:nvSpPr>
            <p:spPr>
              <a:xfrm rot="16200000">
                <a:off x="-553360" y="631794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64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stride=1 / padding=1)</a:t>
                </a:r>
              </a:p>
            </p:txBody>
          </p:sp>
          <p:sp>
            <p:nvSpPr>
              <p:cNvPr id="294" name="3×3 Conv / 64…"/>
              <p:cNvSpPr txBox="1"/>
              <p:nvPr/>
            </p:nvSpPr>
            <p:spPr>
              <a:xfrm rot="16200000">
                <a:off x="89849" y="627260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64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stride=1 / padding=1)</a:t>
                </a:r>
              </a:p>
            </p:txBody>
          </p:sp>
        </p:grpSp>
        <p:grpSp>
          <p:nvGrpSpPr>
            <p:cNvPr id="300" name="그룹화"/>
            <p:cNvGrpSpPr/>
            <p:nvPr/>
          </p:nvGrpSpPr>
          <p:grpSpPr>
            <a:xfrm>
              <a:off x="2918330" y="323384"/>
              <a:ext cx="1126097" cy="1746478"/>
              <a:chOff x="0" y="0"/>
              <a:chExt cx="1126096" cy="1746477"/>
            </a:xfrm>
          </p:grpSpPr>
          <p:sp>
            <p:nvSpPr>
              <p:cNvPr id="296" name="직사각형"/>
              <p:cNvSpPr/>
              <p:nvPr/>
            </p:nvSpPr>
            <p:spPr>
              <a:xfrm>
                <a:off x="0" y="3022"/>
                <a:ext cx="462252" cy="1743456"/>
              </a:xfrm>
              <a:prstGeom prst="rect">
                <a:avLst/>
              </a:prstGeom>
              <a:solidFill>
                <a:srgbClr val="FFE4D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297" name="직사각형"/>
              <p:cNvSpPr/>
              <p:nvPr/>
            </p:nvSpPr>
            <p:spPr>
              <a:xfrm>
                <a:off x="643210" y="0"/>
                <a:ext cx="462252" cy="1743455"/>
              </a:xfrm>
              <a:prstGeom prst="rect">
                <a:avLst/>
              </a:prstGeom>
              <a:solidFill>
                <a:srgbClr val="FFE4D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298" name="3×3 Conv / 64…"/>
              <p:cNvSpPr txBox="1"/>
              <p:nvPr/>
            </p:nvSpPr>
            <p:spPr>
              <a:xfrm rot="16200000">
                <a:off x="-553360" y="631794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64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stride=1 / padding=1)</a:t>
                </a:r>
              </a:p>
            </p:txBody>
          </p:sp>
          <p:sp>
            <p:nvSpPr>
              <p:cNvPr id="299" name="3×3 Conv / 64…"/>
              <p:cNvSpPr txBox="1"/>
              <p:nvPr/>
            </p:nvSpPr>
            <p:spPr>
              <a:xfrm rot="16200000">
                <a:off x="89849" y="627260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64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stride=1 / padding=1)</a:t>
                </a:r>
              </a:p>
            </p:txBody>
          </p:sp>
        </p:grpSp>
        <p:sp>
          <p:nvSpPr>
            <p:cNvPr id="301" name="직사각형"/>
            <p:cNvSpPr/>
            <p:nvPr/>
          </p:nvSpPr>
          <p:spPr>
            <a:xfrm>
              <a:off x="4260653" y="326407"/>
              <a:ext cx="297162" cy="174345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263624"/>
                    <a:satOff val="55948"/>
                    <a:lumOff val="27907"/>
                  </a:schemeClr>
                </a:gs>
                <a:gs pos="35000">
                  <a:srgbClr val="E4FDBF"/>
                </a:gs>
                <a:gs pos="100000">
                  <a:schemeClr val="accent3">
                    <a:hueOff val="321492"/>
                    <a:satOff val="58119"/>
                    <a:lumOff val="40966"/>
                  </a:schemeClr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vert="eaVert" wrap="square" lIns="45719" tIns="45719" rIns="45719" bIns="45719" numCol="1" anchor="ctr">
              <a:noAutofit/>
            </a:bodyPr>
            <a:lstStyle/>
            <a:p>
              <a:pPr>
                <a:defRPr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</a:p>
          </p:txBody>
        </p:sp>
        <p:sp>
          <p:nvSpPr>
            <p:cNvPr id="302" name="CBAM"/>
            <p:cNvSpPr txBox="1"/>
            <p:nvPr/>
          </p:nvSpPr>
          <p:spPr>
            <a:xfrm rot="16200000">
              <a:off x="4133009" y="1029888"/>
              <a:ext cx="552450" cy="31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20000"/>
                </a:lnSpc>
                <a:spcBef>
                  <a:spcPts val="1200"/>
                </a:spcBef>
                <a:defRPr sz="1200"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lvl1pPr>
            </a:lstStyle>
            <a:p>
              <a:pPr/>
              <a:r>
                <a:t>CBAM</a:t>
              </a:r>
            </a:p>
          </p:txBody>
        </p:sp>
        <p:grpSp>
          <p:nvGrpSpPr>
            <p:cNvPr id="307" name="그룹화"/>
            <p:cNvGrpSpPr/>
            <p:nvPr/>
          </p:nvGrpSpPr>
          <p:grpSpPr>
            <a:xfrm>
              <a:off x="4873256" y="323384"/>
              <a:ext cx="1126098" cy="1746478"/>
              <a:chOff x="0" y="0"/>
              <a:chExt cx="1126096" cy="1746477"/>
            </a:xfrm>
          </p:grpSpPr>
          <p:sp>
            <p:nvSpPr>
              <p:cNvPr id="303" name="직사각형"/>
              <p:cNvSpPr/>
              <p:nvPr/>
            </p:nvSpPr>
            <p:spPr>
              <a:xfrm>
                <a:off x="10318" y="3022"/>
                <a:ext cx="462252" cy="1743456"/>
              </a:xfrm>
              <a:prstGeom prst="rect">
                <a:avLst/>
              </a:prstGeom>
              <a:solidFill>
                <a:srgbClr val="F6C9A5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04" name="직사각형"/>
              <p:cNvSpPr/>
              <p:nvPr/>
            </p:nvSpPr>
            <p:spPr>
              <a:xfrm>
                <a:off x="653529" y="0"/>
                <a:ext cx="462252" cy="1743455"/>
              </a:xfrm>
              <a:prstGeom prst="rect">
                <a:avLst/>
              </a:prstGeom>
              <a:solidFill>
                <a:srgbClr val="F6C9A5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05" name="3×3 Conv / 128…"/>
              <p:cNvSpPr txBox="1"/>
              <p:nvPr/>
            </p:nvSpPr>
            <p:spPr>
              <a:xfrm rot="16200000">
                <a:off x="-553360" y="631794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128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  <p:sp>
            <p:nvSpPr>
              <p:cNvPr id="306" name="3×3 Conv / 128…"/>
              <p:cNvSpPr txBox="1"/>
              <p:nvPr/>
            </p:nvSpPr>
            <p:spPr>
              <a:xfrm rot="16200000">
                <a:off x="89849" y="627260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128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10" name="그룹화"/>
            <p:cNvGrpSpPr/>
            <p:nvPr/>
          </p:nvGrpSpPr>
          <p:grpSpPr>
            <a:xfrm>
              <a:off x="6318811" y="326407"/>
              <a:ext cx="482888" cy="1743455"/>
              <a:chOff x="0" y="0"/>
              <a:chExt cx="482887" cy="1743454"/>
            </a:xfrm>
          </p:grpSpPr>
          <p:sp>
            <p:nvSpPr>
              <p:cNvPr id="308" name="직사각형"/>
              <p:cNvSpPr/>
              <p:nvPr/>
            </p:nvSpPr>
            <p:spPr>
              <a:xfrm>
                <a:off x="10318" y="0"/>
                <a:ext cx="462252" cy="1743455"/>
              </a:xfrm>
              <a:prstGeom prst="rect">
                <a:avLst/>
              </a:prstGeom>
              <a:solidFill>
                <a:srgbClr val="F6C9A5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09" name="3×3 Conv / 128…"/>
              <p:cNvSpPr txBox="1"/>
              <p:nvPr/>
            </p:nvSpPr>
            <p:spPr>
              <a:xfrm rot="16200000">
                <a:off x="-553360" y="628772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128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13" name="그룹화"/>
            <p:cNvGrpSpPr/>
            <p:nvPr/>
          </p:nvGrpSpPr>
          <p:grpSpPr>
            <a:xfrm>
              <a:off x="7012821" y="323384"/>
              <a:ext cx="482888" cy="1743455"/>
              <a:chOff x="0" y="0"/>
              <a:chExt cx="482887" cy="1743454"/>
            </a:xfrm>
          </p:grpSpPr>
          <p:sp>
            <p:nvSpPr>
              <p:cNvPr id="311" name="직사각형"/>
              <p:cNvSpPr/>
              <p:nvPr/>
            </p:nvSpPr>
            <p:spPr>
              <a:xfrm>
                <a:off x="10318" y="0"/>
                <a:ext cx="462252" cy="1743455"/>
              </a:xfrm>
              <a:prstGeom prst="rect">
                <a:avLst/>
              </a:prstGeom>
              <a:solidFill>
                <a:srgbClr val="F6C9A5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12" name="3×3 Conv / 128…"/>
              <p:cNvSpPr txBox="1"/>
              <p:nvPr/>
            </p:nvSpPr>
            <p:spPr>
              <a:xfrm rot="16200000">
                <a:off x="-553360" y="627260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128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16" name="그룹화"/>
            <p:cNvGrpSpPr/>
            <p:nvPr/>
          </p:nvGrpSpPr>
          <p:grpSpPr>
            <a:xfrm>
              <a:off x="7732396" y="326407"/>
              <a:ext cx="311607" cy="1743455"/>
              <a:chOff x="0" y="0"/>
              <a:chExt cx="311606" cy="1743454"/>
            </a:xfrm>
          </p:grpSpPr>
          <p:sp>
            <p:nvSpPr>
              <p:cNvPr id="314" name="직사각형"/>
              <p:cNvSpPr/>
              <p:nvPr/>
            </p:nvSpPr>
            <p:spPr>
              <a:xfrm>
                <a:off x="7223" y="0"/>
                <a:ext cx="297162" cy="174345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hueOff val="263624"/>
                      <a:satOff val="55948"/>
                      <a:lumOff val="27907"/>
                    </a:schemeClr>
                  </a:gs>
                  <a:gs pos="35000">
                    <a:srgbClr val="E4FDBF"/>
                  </a:gs>
                  <a:gs pos="100000">
                    <a:schemeClr val="accent3">
                      <a:hueOff val="321492"/>
                      <a:satOff val="58119"/>
                      <a:lumOff val="40966"/>
                    </a:schemeClr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15" name="CBAM"/>
              <p:cNvSpPr txBox="1"/>
              <p:nvPr/>
            </p:nvSpPr>
            <p:spPr>
              <a:xfrm rot="16200000">
                <a:off x="-180647" y="715924"/>
                <a:ext cx="672901" cy="31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CBAM</a:t>
                </a:r>
              </a:p>
            </p:txBody>
          </p:sp>
        </p:grpSp>
        <p:grpSp>
          <p:nvGrpSpPr>
            <p:cNvPr id="321" name="그룹화"/>
            <p:cNvGrpSpPr/>
            <p:nvPr/>
          </p:nvGrpSpPr>
          <p:grpSpPr>
            <a:xfrm>
              <a:off x="8366107" y="321058"/>
              <a:ext cx="1126097" cy="1746478"/>
              <a:chOff x="0" y="0"/>
              <a:chExt cx="1126095" cy="1746477"/>
            </a:xfrm>
          </p:grpSpPr>
          <p:sp>
            <p:nvSpPr>
              <p:cNvPr id="317" name="직사각형"/>
              <p:cNvSpPr/>
              <p:nvPr/>
            </p:nvSpPr>
            <p:spPr>
              <a:xfrm>
                <a:off x="10317" y="3023"/>
                <a:ext cx="462252" cy="1743455"/>
              </a:xfrm>
              <a:prstGeom prst="rect">
                <a:avLst/>
              </a:prstGeom>
              <a:solidFill>
                <a:srgbClr val="E9AD7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18" name="직사각형"/>
              <p:cNvSpPr/>
              <p:nvPr/>
            </p:nvSpPr>
            <p:spPr>
              <a:xfrm>
                <a:off x="653527" y="0"/>
                <a:ext cx="462251" cy="1743455"/>
              </a:xfrm>
              <a:prstGeom prst="rect">
                <a:avLst/>
              </a:prstGeom>
              <a:solidFill>
                <a:srgbClr val="E9AD7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19" name="3×3 Conv / 256…"/>
              <p:cNvSpPr txBox="1"/>
              <p:nvPr/>
            </p:nvSpPr>
            <p:spPr>
              <a:xfrm rot="16200000">
                <a:off x="-553360" y="631795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256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  <p:sp>
            <p:nvSpPr>
              <p:cNvPr id="320" name="3×3 Conv / 256…"/>
              <p:cNvSpPr txBox="1"/>
              <p:nvPr/>
            </p:nvSpPr>
            <p:spPr>
              <a:xfrm rot="16200000">
                <a:off x="89849" y="627260"/>
                <a:ext cx="1589607" cy="4828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256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26" name="그룹화"/>
            <p:cNvGrpSpPr/>
            <p:nvPr/>
          </p:nvGrpSpPr>
          <p:grpSpPr>
            <a:xfrm>
              <a:off x="9781711" y="321058"/>
              <a:ext cx="1138798" cy="1746478"/>
              <a:chOff x="0" y="0"/>
              <a:chExt cx="1138796" cy="1746477"/>
            </a:xfrm>
          </p:grpSpPr>
          <p:sp>
            <p:nvSpPr>
              <p:cNvPr id="322" name="직사각형"/>
              <p:cNvSpPr/>
              <p:nvPr/>
            </p:nvSpPr>
            <p:spPr>
              <a:xfrm>
                <a:off x="10318" y="3023"/>
                <a:ext cx="462252" cy="1743455"/>
              </a:xfrm>
              <a:prstGeom prst="rect">
                <a:avLst/>
              </a:prstGeom>
              <a:solidFill>
                <a:srgbClr val="E9AD7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23" name="직사각형"/>
              <p:cNvSpPr/>
              <p:nvPr/>
            </p:nvSpPr>
            <p:spPr>
              <a:xfrm>
                <a:off x="666228" y="0"/>
                <a:ext cx="462252" cy="1743455"/>
              </a:xfrm>
              <a:prstGeom prst="rect">
                <a:avLst/>
              </a:prstGeom>
              <a:solidFill>
                <a:srgbClr val="E9AD7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24" name="3×3 Conv / 256…"/>
              <p:cNvSpPr txBox="1"/>
              <p:nvPr/>
            </p:nvSpPr>
            <p:spPr>
              <a:xfrm rot="16200000">
                <a:off x="-553360" y="631795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256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  <p:sp>
            <p:nvSpPr>
              <p:cNvPr id="325" name="3×3 Conv / 256…"/>
              <p:cNvSpPr txBox="1"/>
              <p:nvPr/>
            </p:nvSpPr>
            <p:spPr>
              <a:xfrm rot="16200000">
                <a:off x="102549" y="627261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256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29" name="그룹화"/>
            <p:cNvGrpSpPr/>
            <p:nvPr/>
          </p:nvGrpSpPr>
          <p:grpSpPr>
            <a:xfrm>
              <a:off x="11164143" y="324081"/>
              <a:ext cx="311608" cy="1743455"/>
              <a:chOff x="0" y="0"/>
              <a:chExt cx="311606" cy="1743454"/>
            </a:xfrm>
          </p:grpSpPr>
          <p:sp>
            <p:nvSpPr>
              <p:cNvPr id="327" name="직사각형"/>
              <p:cNvSpPr/>
              <p:nvPr/>
            </p:nvSpPr>
            <p:spPr>
              <a:xfrm>
                <a:off x="7224" y="0"/>
                <a:ext cx="297162" cy="174345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hueOff val="263624"/>
                      <a:satOff val="55948"/>
                      <a:lumOff val="27907"/>
                    </a:schemeClr>
                  </a:gs>
                  <a:gs pos="35000">
                    <a:srgbClr val="E4FDBF"/>
                  </a:gs>
                  <a:gs pos="100000">
                    <a:schemeClr val="accent3">
                      <a:hueOff val="321492"/>
                      <a:satOff val="58119"/>
                      <a:lumOff val="40966"/>
                    </a:schemeClr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28" name="CBAM"/>
              <p:cNvSpPr txBox="1"/>
              <p:nvPr/>
            </p:nvSpPr>
            <p:spPr>
              <a:xfrm rot="16200000">
                <a:off x="-178321" y="715923"/>
                <a:ext cx="668249" cy="31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CBAM</a:t>
                </a:r>
              </a:p>
            </p:txBody>
          </p:sp>
        </p:grpSp>
        <p:grpSp>
          <p:nvGrpSpPr>
            <p:cNvPr id="334" name="그룹화"/>
            <p:cNvGrpSpPr/>
            <p:nvPr/>
          </p:nvGrpSpPr>
          <p:grpSpPr>
            <a:xfrm>
              <a:off x="11802423" y="316567"/>
              <a:ext cx="1164197" cy="1746478"/>
              <a:chOff x="0" y="0"/>
              <a:chExt cx="1164195" cy="1746477"/>
            </a:xfrm>
          </p:grpSpPr>
          <p:sp>
            <p:nvSpPr>
              <p:cNvPr id="330" name="직사각형"/>
              <p:cNvSpPr/>
              <p:nvPr/>
            </p:nvSpPr>
            <p:spPr>
              <a:xfrm>
                <a:off x="10318" y="3022"/>
                <a:ext cx="462252" cy="1743456"/>
              </a:xfrm>
              <a:prstGeom prst="rect">
                <a:avLst/>
              </a:prstGeom>
              <a:solidFill>
                <a:srgbClr val="E58B4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31" name="직사각형"/>
              <p:cNvSpPr/>
              <p:nvPr/>
            </p:nvSpPr>
            <p:spPr>
              <a:xfrm>
                <a:off x="666227" y="0"/>
                <a:ext cx="462252" cy="1743455"/>
              </a:xfrm>
              <a:prstGeom prst="rect">
                <a:avLst/>
              </a:prstGeom>
              <a:solidFill>
                <a:srgbClr val="E58B4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32" name="3×3 Conv / 512…"/>
              <p:cNvSpPr txBox="1"/>
              <p:nvPr/>
            </p:nvSpPr>
            <p:spPr>
              <a:xfrm rot="16200000">
                <a:off x="-553360" y="631794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512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  <p:sp>
            <p:nvSpPr>
              <p:cNvPr id="333" name="3×3 Conv / 512…"/>
              <p:cNvSpPr txBox="1"/>
              <p:nvPr/>
            </p:nvSpPr>
            <p:spPr>
              <a:xfrm rot="16200000">
                <a:off x="127949" y="627260"/>
                <a:ext cx="1589607" cy="4828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512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39" name="그룹화"/>
            <p:cNvGrpSpPr/>
            <p:nvPr/>
          </p:nvGrpSpPr>
          <p:grpSpPr>
            <a:xfrm>
              <a:off x="13256128" y="316567"/>
              <a:ext cx="1138796" cy="1746478"/>
              <a:chOff x="0" y="0"/>
              <a:chExt cx="1138794" cy="1746477"/>
            </a:xfrm>
          </p:grpSpPr>
          <p:sp>
            <p:nvSpPr>
              <p:cNvPr id="335" name="직사각형"/>
              <p:cNvSpPr/>
              <p:nvPr/>
            </p:nvSpPr>
            <p:spPr>
              <a:xfrm>
                <a:off x="10318" y="3022"/>
                <a:ext cx="462252" cy="1743456"/>
              </a:xfrm>
              <a:prstGeom prst="rect">
                <a:avLst/>
              </a:prstGeom>
              <a:solidFill>
                <a:srgbClr val="E58B4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36" name="직사각형"/>
              <p:cNvSpPr/>
              <p:nvPr/>
            </p:nvSpPr>
            <p:spPr>
              <a:xfrm>
                <a:off x="666227" y="0"/>
                <a:ext cx="462252" cy="1743455"/>
              </a:xfrm>
              <a:prstGeom prst="rect">
                <a:avLst/>
              </a:prstGeom>
              <a:solidFill>
                <a:srgbClr val="E58B48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vert="eaVert"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</a:p>
            </p:txBody>
          </p:sp>
          <p:sp>
            <p:nvSpPr>
              <p:cNvPr id="337" name="3×3 Conv / 512…"/>
              <p:cNvSpPr txBox="1"/>
              <p:nvPr/>
            </p:nvSpPr>
            <p:spPr>
              <a:xfrm rot="16200000">
                <a:off x="-553360" y="631795"/>
                <a:ext cx="1589607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512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  <p:sp>
            <p:nvSpPr>
              <p:cNvPr id="338" name="3×3 Conv / 512…"/>
              <p:cNvSpPr txBox="1"/>
              <p:nvPr/>
            </p:nvSpPr>
            <p:spPr>
              <a:xfrm rot="16200000">
                <a:off x="102547" y="627261"/>
                <a:ext cx="1589608" cy="48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3×3 Conv / 512</a:t>
                </a:r>
              </a:p>
              <a:p>
                <a:pPr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pPr>
                <a:r>
                  <a:t>stride=2 / padding=1)</a:t>
                </a:r>
              </a:p>
            </p:txBody>
          </p:sp>
        </p:grpSp>
        <p:grpSp>
          <p:nvGrpSpPr>
            <p:cNvPr id="344" name="그룹화"/>
            <p:cNvGrpSpPr/>
            <p:nvPr/>
          </p:nvGrpSpPr>
          <p:grpSpPr>
            <a:xfrm>
              <a:off x="14641571" y="323383"/>
              <a:ext cx="902060" cy="1744968"/>
              <a:chOff x="0" y="0"/>
              <a:chExt cx="902059" cy="1744966"/>
            </a:xfrm>
          </p:grpSpPr>
          <p:sp>
            <p:nvSpPr>
              <p:cNvPr id="340" name="직사각형"/>
              <p:cNvSpPr/>
              <p:nvPr/>
            </p:nvSpPr>
            <p:spPr>
              <a:xfrm>
                <a:off x="7223" y="0"/>
                <a:ext cx="297162" cy="174345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1" name="직사각형"/>
              <p:cNvSpPr/>
              <p:nvPr/>
            </p:nvSpPr>
            <p:spPr>
              <a:xfrm>
                <a:off x="597677" y="1511"/>
                <a:ext cx="297162" cy="174345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2" name="AvgPool"/>
              <p:cNvSpPr txBox="1"/>
              <p:nvPr/>
            </p:nvSpPr>
            <p:spPr>
              <a:xfrm rot="16200000">
                <a:off x="-169501" y="715924"/>
                <a:ext cx="650609" cy="31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AvgPool</a:t>
                </a:r>
              </a:p>
            </p:txBody>
          </p:sp>
          <p:sp>
            <p:nvSpPr>
              <p:cNvPr id="343" name="FC"/>
              <p:cNvSpPr txBox="1"/>
              <p:nvPr/>
            </p:nvSpPr>
            <p:spPr>
              <a:xfrm rot="16200000">
                <a:off x="546801" y="717436"/>
                <a:ext cx="398910" cy="31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 defTabSz="457200">
                  <a:lnSpc>
                    <a:spcPct val="20000"/>
                  </a:lnSpc>
                  <a:spcBef>
                    <a:spcPts val="1200"/>
                  </a:spcBef>
                  <a:defRPr sz="12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FC</a:t>
                </a:r>
              </a:p>
            </p:txBody>
          </p:sp>
        </p:grpSp>
        <p:sp>
          <p:nvSpPr>
            <p:cNvPr id="345" name="선"/>
            <p:cNvSpPr/>
            <p:nvPr/>
          </p:nvSpPr>
          <p:spPr>
            <a:xfrm>
              <a:off x="4558283" y="1193970"/>
              <a:ext cx="3133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49" name="그룹화"/>
            <p:cNvGrpSpPr/>
            <p:nvPr/>
          </p:nvGrpSpPr>
          <p:grpSpPr>
            <a:xfrm>
              <a:off x="6218465" y="6112"/>
              <a:ext cx="1915124" cy="1192023"/>
              <a:chOff x="0" y="0"/>
              <a:chExt cx="1915123" cy="1192022"/>
            </a:xfrm>
          </p:grpSpPr>
          <p:sp>
            <p:nvSpPr>
              <p:cNvPr id="346" name="선"/>
              <p:cNvSpPr/>
              <p:nvPr/>
            </p:nvSpPr>
            <p:spPr>
              <a:xfrm flipH="1">
                <a:off x="1902700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7" name="선"/>
              <p:cNvSpPr/>
              <p:nvPr/>
            </p:nvSpPr>
            <p:spPr>
              <a:xfrm>
                <a:off x="0" y="12873"/>
                <a:ext cx="191512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8" name="선"/>
              <p:cNvSpPr/>
              <p:nvPr/>
            </p:nvSpPr>
            <p:spPr>
              <a:xfrm flipH="1">
                <a:off x="5817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53" name="그룹화"/>
            <p:cNvGrpSpPr/>
            <p:nvPr/>
          </p:nvGrpSpPr>
          <p:grpSpPr>
            <a:xfrm>
              <a:off x="4747496" y="4164"/>
              <a:ext cx="1387947" cy="1192023"/>
              <a:chOff x="0" y="0"/>
              <a:chExt cx="1387945" cy="1192022"/>
            </a:xfrm>
          </p:grpSpPr>
          <p:sp>
            <p:nvSpPr>
              <p:cNvPr id="350" name="선"/>
              <p:cNvSpPr/>
              <p:nvPr/>
            </p:nvSpPr>
            <p:spPr>
              <a:xfrm flipH="1">
                <a:off x="1374991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1" name="선"/>
              <p:cNvSpPr/>
              <p:nvPr/>
            </p:nvSpPr>
            <p:spPr>
              <a:xfrm>
                <a:off x="0" y="12873"/>
                <a:ext cx="13879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2" name="선"/>
              <p:cNvSpPr/>
              <p:nvPr/>
            </p:nvSpPr>
            <p:spPr>
              <a:xfrm flipH="1">
                <a:off x="6084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57" name="그룹화"/>
            <p:cNvGrpSpPr/>
            <p:nvPr/>
          </p:nvGrpSpPr>
          <p:grpSpPr>
            <a:xfrm>
              <a:off x="9678232" y="1947"/>
              <a:ext cx="1915124" cy="1192024"/>
              <a:chOff x="0" y="0"/>
              <a:chExt cx="1915123" cy="1192022"/>
            </a:xfrm>
          </p:grpSpPr>
          <p:sp>
            <p:nvSpPr>
              <p:cNvPr id="354" name="선"/>
              <p:cNvSpPr/>
              <p:nvPr/>
            </p:nvSpPr>
            <p:spPr>
              <a:xfrm flipH="1">
                <a:off x="1902700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5" name="선"/>
              <p:cNvSpPr/>
              <p:nvPr/>
            </p:nvSpPr>
            <p:spPr>
              <a:xfrm>
                <a:off x="0" y="12873"/>
                <a:ext cx="191512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6" name="선"/>
              <p:cNvSpPr/>
              <p:nvPr/>
            </p:nvSpPr>
            <p:spPr>
              <a:xfrm flipH="1">
                <a:off x="5817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61" name="그룹화"/>
            <p:cNvGrpSpPr/>
            <p:nvPr/>
          </p:nvGrpSpPr>
          <p:grpSpPr>
            <a:xfrm>
              <a:off x="8207263" y="0"/>
              <a:ext cx="1387946" cy="1192023"/>
              <a:chOff x="0" y="0"/>
              <a:chExt cx="1387945" cy="1192022"/>
            </a:xfrm>
          </p:grpSpPr>
          <p:sp>
            <p:nvSpPr>
              <p:cNvPr id="358" name="선"/>
              <p:cNvSpPr/>
              <p:nvPr/>
            </p:nvSpPr>
            <p:spPr>
              <a:xfrm flipH="1">
                <a:off x="1374991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9" name="선"/>
              <p:cNvSpPr/>
              <p:nvPr/>
            </p:nvSpPr>
            <p:spPr>
              <a:xfrm>
                <a:off x="0" y="12873"/>
                <a:ext cx="13879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0" name="선"/>
              <p:cNvSpPr/>
              <p:nvPr/>
            </p:nvSpPr>
            <p:spPr>
              <a:xfrm flipH="1">
                <a:off x="6084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65" name="그룹화"/>
            <p:cNvGrpSpPr/>
            <p:nvPr/>
          </p:nvGrpSpPr>
          <p:grpSpPr>
            <a:xfrm>
              <a:off x="13117185" y="1947"/>
              <a:ext cx="1381637" cy="1192024"/>
              <a:chOff x="0" y="0"/>
              <a:chExt cx="1381636" cy="1192022"/>
            </a:xfrm>
          </p:grpSpPr>
          <p:sp>
            <p:nvSpPr>
              <p:cNvPr id="362" name="선"/>
              <p:cNvSpPr/>
              <p:nvPr/>
            </p:nvSpPr>
            <p:spPr>
              <a:xfrm flipH="1">
                <a:off x="1369213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3" name="선"/>
              <p:cNvSpPr/>
              <p:nvPr/>
            </p:nvSpPr>
            <p:spPr>
              <a:xfrm>
                <a:off x="0" y="12873"/>
                <a:ext cx="13816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4" name="선"/>
              <p:cNvSpPr/>
              <p:nvPr/>
            </p:nvSpPr>
            <p:spPr>
              <a:xfrm flipH="1">
                <a:off x="18430" y="0"/>
                <a:ext cx="1" cy="11920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69" name="그룹화"/>
            <p:cNvGrpSpPr/>
            <p:nvPr/>
          </p:nvGrpSpPr>
          <p:grpSpPr>
            <a:xfrm>
              <a:off x="11671527" y="0"/>
              <a:ext cx="1387947" cy="1192023"/>
              <a:chOff x="0" y="0"/>
              <a:chExt cx="1387945" cy="1192022"/>
            </a:xfrm>
          </p:grpSpPr>
          <p:sp>
            <p:nvSpPr>
              <p:cNvPr id="366" name="선"/>
              <p:cNvSpPr/>
              <p:nvPr/>
            </p:nvSpPr>
            <p:spPr>
              <a:xfrm flipH="1">
                <a:off x="1374991" y="19921"/>
                <a:ext cx="1" cy="115218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7" name="선"/>
              <p:cNvSpPr/>
              <p:nvPr/>
            </p:nvSpPr>
            <p:spPr>
              <a:xfrm>
                <a:off x="0" y="12873"/>
                <a:ext cx="138794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8" name="선"/>
              <p:cNvSpPr/>
              <p:nvPr/>
            </p:nvSpPr>
            <p:spPr>
              <a:xfrm flipH="1">
                <a:off x="6084" y="-1"/>
                <a:ext cx="1" cy="119202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381" name="그룹화"/>
          <p:cNvGrpSpPr/>
          <p:nvPr/>
        </p:nvGrpSpPr>
        <p:grpSpPr>
          <a:xfrm>
            <a:off x="5541667" y="4669239"/>
            <a:ext cx="9560224" cy="2071374"/>
            <a:chOff x="-24887" y="0"/>
            <a:chExt cx="9560223" cy="2071373"/>
          </a:xfrm>
        </p:grpSpPr>
        <p:sp>
          <p:nvSpPr>
            <p:cNvPr id="371" name="선"/>
            <p:cNvSpPr/>
            <p:nvPr/>
          </p:nvSpPr>
          <p:spPr>
            <a:xfrm flipV="1">
              <a:off x="-24888" y="1363653"/>
              <a:ext cx="1" cy="70772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2" name="선"/>
            <p:cNvSpPr/>
            <p:nvPr/>
          </p:nvSpPr>
          <p:spPr>
            <a:xfrm>
              <a:off x="0" y="2043781"/>
              <a:ext cx="6941393" cy="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0" name="그룹화"/>
            <p:cNvGrpSpPr/>
            <p:nvPr/>
          </p:nvGrpSpPr>
          <p:grpSpPr>
            <a:xfrm>
              <a:off x="6568876" y="-1"/>
              <a:ext cx="2966460" cy="2057551"/>
              <a:chOff x="0" y="0"/>
              <a:chExt cx="2966458" cy="2057549"/>
            </a:xfrm>
          </p:grpSpPr>
          <p:grpSp>
            <p:nvGrpSpPr>
              <p:cNvPr id="375" name="그룹화"/>
              <p:cNvGrpSpPr/>
              <p:nvPr/>
            </p:nvGrpSpPr>
            <p:grpSpPr>
              <a:xfrm>
                <a:off x="353066" y="-1"/>
                <a:ext cx="71" cy="2057551"/>
                <a:chOff x="0" y="0"/>
                <a:chExt cx="69" cy="2057549"/>
              </a:xfrm>
            </p:grpSpPr>
            <p:sp>
              <p:nvSpPr>
                <p:cNvPr id="373" name="선"/>
                <p:cNvSpPr/>
                <p:nvPr/>
              </p:nvSpPr>
              <p:spPr>
                <a:xfrm flipV="1">
                  <a:off x="-1" y="795876"/>
                  <a:ext cx="2" cy="1261674"/>
                </a:xfrm>
                <a:prstGeom prst="line">
                  <a:avLst/>
                </a:prstGeom>
                <a:noFill/>
                <a:ln w="50800" cap="flat">
                  <a:solidFill>
                    <a:srgbClr val="FF26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4" name="선"/>
                <p:cNvSpPr/>
                <p:nvPr/>
              </p:nvSpPr>
              <p:spPr>
                <a:xfrm flipV="1">
                  <a:off x="69" y="0"/>
                  <a:ext cx="1" cy="327902"/>
                </a:xfrm>
                <a:prstGeom prst="line">
                  <a:avLst/>
                </a:prstGeom>
                <a:noFill/>
                <a:ln w="50800" cap="flat">
                  <a:solidFill>
                    <a:srgbClr val="FF2600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378" name="그룹화"/>
              <p:cNvGrpSpPr/>
              <p:nvPr/>
            </p:nvGrpSpPr>
            <p:grpSpPr>
              <a:xfrm>
                <a:off x="0" y="337921"/>
                <a:ext cx="706273" cy="446996"/>
                <a:chOff x="0" y="0"/>
                <a:chExt cx="706272" cy="446995"/>
              </a:xfrm>
            </p:grpSpPr>
            <p:sp>
              <p:nvSpPr>
                <p:cNvPr id="376" name="직사각형"/>
                <p:cNvSpPr/>
                <p:nvPr/>
              </p:nvSpPr>
              <p:spPr>
                <a:xfrm>
                  <a:off x="0" y="0"/>
                  <a:ext cx="706273" cy="44699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>
                        <a:hueOff val="-39879"/>
                        <a:satOff val="52282"/>
                        <a:lumOff val="29251"/>
                      </a:schemeClr>
                    </a:gs>
                    <a:gs pos="35000">
                      <a:srgbClr val="FFBFBE"/>
                    </a:gs>
                    <a:gs pos="100000">
                      <a:schemeClr val="accent2">
                        <a:hueOff val="-44018"/>
                        <a:satOff val="52282"/>
                        <a:lumOff val="42346"/>
                      </a:schemeClr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77" name="Ms"/>
                <p:cNvSpPr txBox="1"/>
                <p:nvPr/>
              </p:nvSpPr>
              <p:spPr>
                <a:xfrm>
                  <a:off x="169812" y="58043"/>
                  <a:ext cx="366650" cy="3309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 defTabSz="12700">
                    <a:lnSpc>
                      <a:spcPct val="135000"/>
                    </a:lnSpc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1500">
                      <a:solidFill>
                        <a:srgbClr val="111111"/>
                      </a:solidFill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defRPr>
                  </a:lvl1pPr>
                </a:lstStyle>
                <a:p>
                  <a:pPr/>
                  <a:r>
                    <a:t>Ms</a:t>
                  </a:r>
                </a:p>
              </p:txBody>
            </p:sp>
          </p:grpSp>
          <p:sp>
            <p:nvSpPr>
              <p:cNvPr id="379" name="= Spatial Attention Map"/>
              <p:cNvSpPr txBox="1"/>
              <p:nvPr/>
            </p:nvSpPr>
            <p:spPr>
              <a:xfrm>
                <a:off x="758307" y="404885"/>
                <a:ext cx="2208152" cy="611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lnSpc>
                    <a:spcPct val="80000"/>
                  </a:lnSpc>
                  <a:defRPr sz="1400">
                    <a:latin typeface="KoPubWorld돋움체 Medium"/>
                    <a:ea typeface="KoPubWorld돋움체 Medium"/>
                    <a:cs typeface="KoPubWorld돋움체 Medium"/>
                    <a:sym typeface="KoPubWorld돋움체 Medium"/>
                  </a:defRPr>
                </a:lvl1pPr>
              </a:lstStyle>
              <a:p>
                <a:pPr/>
                <a:r>
                  <a:t>= Spatial Attention Map</a:t>
                </a:r>
              </a:p>
            </p:txBody>
          </p:sp>
        </p:grpSp>
      </p:grpSp>
      <p:grpSp>
        <p:nvGrpSpPr>
          <p:cNvPr id="386" name="그룹화"/>
          <p:cNvGrpSpPr/>
          <p:nvPr/>
        </p:nvGrpSpPr>
        <p:grpSpPr>
          <a:xfrm>
            <a:off x="13265221" y="4585982"/>
            <a:ext cx="1725192" cy="2907270"/>
            <a:chOff x="0" y="0"/>
            <a:chExt cx="1725191" cy="2907269"/>
          </a:xfrm>
        </p:grpSpPr>
        <p:sp>
          <p:nvSpPr>
            <p:cNvPr id="382" name="선"/>
            <p:cNvSpPr/>
            <p:nvPr/>
          </p:nvSpPr>
          <p:spPr>
            <a:xfrm flipH="1">
              <a:off x="1720779" y="0"/>
              <a:ext cx="1" cy="1588053"/>
            </a:xfrm>
            <a:prstGeom prst="line">
              <a:avLst/>
            </a:prstGeom>
            <a:noFill/>
            <a:ln w="38100" cap="flat">
              <a:solidFill>
                <a:srgbClr val="F4D70C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3" name="선"/>
            <p:cNvSpPr/>
            <p:nvPr/>
          </p:nvSpPr>
          <p:spPr>
            <a:xfrm flipH="1" flipV="1">
              <a:off x="134784" y="1545741"/>
              <a:ext cx="1590408" cy="1"/>
            </a:xfrm>
            <a:prstGeom prst="line">
              <a:avLst/>
            </a:prstGeom>
            <a:noFill/>
            <a:ln w="38100" cap="flat">
              <a:solidFill>
                <a:srgbClr val="F4D70C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4" name="선"/>
            <p:cNvSpPr/>
            <p:nvPr/>
          </p:nvSpPr>
          <p:spPr>
            <a:xfrm flipH="1">
              <a:off x="158679" y="1525207"/>
              <a:ext cx="1" cy="1359799"/>
            </a:xfrm>
            <a:prstGeom prst="line">
              <a:avLst/>
            </a:prstGeom>
            <a:noFill/>
            <a:ln w="38100" cap="flat">
              <a:solidFill>
                <a:srgbClr val="F4D70C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삼각형"/>
            <p:cNvSpPr/>
            <p:nvPr/>
          </p:nvSpPr>
          <p:spPr>
            <a:xfrm rot="10800000">
              <a:off x="0" y="2618095"/>
              <a:ext cx="313999" cy="28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4D70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57" name="그룹화"/>
          <p:cNvGrpSpPr/>
          <p:nvPr/>
        </p:nvGrpSpPr>
        <p:grpSpPr>
          <a:xfrm>
            <a:off x="608379" y="1649429"/>
            <a:ext cx="6893979" cy="5288770"/>
            <a:chOff x="0" y="0"/>
            <a:chExt cx="6893977" cy="5288769"/>
          </a:xfrm>
        </p:grpSpPr>
        <p:sp>
          <p:nvSpPr>
            <p:cNvPr id="387" name="* CBAM (Convolutional Block Attention Module)"/>
            <p:cNvSpPr txBox="1"/>
            <p:nvPr/>
          </p:nvSpPr>
          <p:spPr>
            <a:xfrm>
              <a:off x="188748" y="10225"/>
              <a:ext cx="6438037" cy="470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9600"/>
                </a:lnSpc>
                <a:defRPr sz="2200">
                  <a:solidFill>
                    <a:srgbClr val="008F00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r>
                <a:t>* CBAM </a:t>
              </a:r>
              <a:r>
                <a:rPr sz="2000"/>
                <a:t>(Convolutional Block Attention Module)</a:t>
              </a:r>
            </a:p>
          </p:txBody>
        </p:sp>
        <p:sp>
          <p:nvSpPr>
            <p:cNvPr id="388" name="모서리가 둥근 직사각형"/>
            <p:cNvSpPr/>
            <p:nvPr/>
          </p:nvSpPr>
          <p:spPr>
            <a:xfrm>
              <a:off x="0" y="0"/>
              <a:ext cx="6893978" cy="5288770"/>
            </a:xfrm>
            <a:prstGeom prst="roundRect">
              <a:avLst>
                <a:gd name="adj" fmla="val 3238"/>
              </a:avLst>
            </a:prstGeom>
            <a:noFill/>
            <a:ln w="25400" cap="flat">
              <a:solidFill>
                <a:srgbClr val="008F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427" name="그룹화"/>
            <p:cNvGrpSpPr/>
            <p:nvPr/>
          </p:nvGrpSpPr>
          <p:grpSpPr>
            <a:xfrm>
              <a:off x="322037" y="455459"/>
              <a:ext cx="6322416" cy="2177474"/>
              <a:chOff x="0" y="0"/>
              <a:chExt cx="6322414" cy="2177472"/>
            </a:xfrm>
          </p:grpSpPr>
          <p:sp>
            <p:nvSpPr>
              <p:cNvPr id="389" name="F x Mc = F′"/>
              <p:cNvSpPr txBox="1"/>
              <p:nvPr/>
            </p:nvSpPr>
            <p:spPr>
              <a:xfrm>
                <a:off x="3094377" y="1668613"/>
                <a:ext cx="1605362" cy="5088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defTabSz="457200">
                  <a:lnSpc>
                    <a:spcPct val="20000"/>
                  </a:lnSpc>
                  <a:spcBef>
                    <a:spcPts val="1200"/>
                  </a:spcBef>
                  <a:defRPr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F x Mc = F′</a:t>
                </a:r>
              </a:p>
            </p:txBody>
          </p:sp>
          <p:grpSp>
            <p:nvGrpSpPr>
              <p:cNvPr id="424" name="그룹화"/>
              <p:cNvGrpSpPr/>
              <p:nvPr/>
            </p:nvGrpSpPr>
            <p:grpSpPr>
              <a:xfrm>
                <a:off x="-1" y="-1"/>
                <a:ext cx="6322416" cy="1588054"/>
                <a:chOff x="0" y="0"/>
                <a:chExt cx="6322414" cy="1588052"/>
              </a:xfrm>
            </p:grpSpPr>
            <p:sp>
              <p:nvSpPr>
                <p:cNvPr id="390" name="모서리가 둥근 직사각형"/>
                <p:cNvSpPr/>
                <p:nvPr/>
              </p:nvSpPr>
              <p:spPr>
                <a:xfrm>
                  <a:off x="0" y="27442"/>
                  <a:ext cx="6249902" cy="1560611"/>
                </a:xfrm>
                <a:prstGeom prst="roundRect">
                  <a:avLst>
                    <a:gd name="adj" fmla="val 10973"/>
                  </a:avLst>
                </a:prstGeom>
                <a:gradFill flip="none" rotWithShape="1">
                  <a:gsLst>
                    <a:gs pos="0">
                      <a:schemeClr val="accent3">
                        <a:hueOff val="263624"/>
                        <a:satOff val="55948"/>
                        <a:lumOff val="27907"/>
                      </a:schemeClr>
                    </a:gs>
                    <a:gs pos="35000">
                      <a:srgbClr val="E4FDBF"/>
                    </a:gs>
                    <a:gs pos="100000">
                      <a:schemeClr val="accent3">
                        <a:hueOff val="321492"/>
                        <a:satOff val="58119"/>
                        <a:lumOff val="40966"/>
                      </a:schemeClr>
                    </a:gs>
                  </a:gsLst>
                  <a:lin ang="16200000" scaled="0"/>
                </a:gradFill>
                <a:ln w="25400" cap="flat">
                  <a:solidFill>
                    <a:srgbClr val="86B35F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1" name="도형"/>
                <p:cNvSpPr/>
                <p:nvPr/>
              </p:nvSpPr>
              <p:spPr>
                <a:xfrm>
                  <a:off x="197019" y="519755"/>
                  <a:ext cx="650129" cy="802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solidFill>
                  <a:srgbClr val="E0EBF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2" name="MaxPool"/>
                <p:cNvSpPr txBox="1"/>
                <p:nvPr/>
              </p:nvSpPr>
              <p:spPr>
                <a:xfrm>
                  <a:off x="1403470" y="319092"/>
                  <a:ext cx="597751" cy="2902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MaxPool</a:t>
                  </a:r>
                </a:p>
              </p:txBody>
            </p:sp>
            <p:sp>
              <p:nvSpPr>
                <p:cNvPr id="393" name="₩"/>
                <p:cNvSpPr/>
                <p:nvPr/>
              </p:nvSpPr>
              <p:spPr>
                <a:xfrm>
                  <a:off x="905856" y="670305"/>
                  <a:ext cx="333770" cy="124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394" name="도형"/>
                <p:cNvSpPr/>
                <p:nvPr/>
              </p:nvSpPr>
              <p:spPr>
                <a:xfrm>
                  <a:off x="1329418" y="556041"/>
                  <a:ext cx="650129" cy="195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99" y="0"/>
                      </a:moveTo>
                      <a:cubicBezTo>
                        <a:pt x="4348" y="0"/>
                        <a:pt x="4299" y="35"/>
                        <a:pt x="4263" y="96"/>
                      </a:cubicBezTo>
                      <a:lnTo>
                        <a:pt x="285" y="6722"/>
                      </a:lnTo>
                      <a:cubicBezTo>
                        <a:pt x="259" y="6765"/>
                        <a:pt x="279" y="6840"/>
                        <a:pt x="316" y="6840"/>
                      </a:cubicBezTo>
                      <a:lnTo>
                        <a:pt x="17106" y="6840"/>
                      </a:lnTo>
                      <a:cubicBezTo>
                        <a:pt x="17160" y="6840"/>
                        <a:pt x="17212" y="6805"/>
                        <a:pt x="17250" y="6742"/>
                      </a:cubicBezTo>
                      <a:lnTo>
                        <a:pt x="21220" y="124"/>
                      </a:lnTo>
                      <a:cubicBezTo>
                        <a:pt x="21248" y="79"/>
                        <a:pt x="21228" y="0"/>
                        <a:pt x="21190" y="0"/>
                      </a:cubicBezTo>
                      <a:lnTo>
                        <a:pt x="4399" y="0"/>
                      </a:lnTo>
                      <a:close/>
                      <a:moveTo>
                        <a:pt x="21573" y="616"/>
                      </a:moveTo>
                      <a:cubicBezTo>
                        <a:pt x="21558" y="605"/>
                        <a:pt x="21540" y="610"/>
                        <a:pt x="21526" y="633"/>
                      </a:cubicBezTo>
                      <a:lnTo>
                        <a:pt x="17555" y="7251"/>
                      </a:lnTo>
                      <a:cubicBezTo>
                        <a:pt x="17517" y="7315"/>
                        <a:pt x="17496" y="7399"/>
                        <a:pt x="17496" y="7490"/>
                      </a:cubicBezTo>
                      <a:lnTo>
                        <a:pt x="17496" y="21052"/>
                      </a:lnTo>
                      <a:cubicBezTo>
                        <a:pt x="17496" y="21122"/>
                        <a:pt x="17546" y="21157"/>
                        <a:pt x="17575" y="21108"/>
                      </a:cubicBezTo>
                      <a:lnTo>
                        <a:pt x="21543" y="14496"/>
                      </a:lnTo>
                      <a:cubicBezTo>
                        <a:pt x="21579" y="14434"/>
                        <a:pt x="21600" y="14351"/>
                        <a:pt x="21600" y="14265"/>
                      </a:cubicBezTo>
                      <a:lnTo>
                        <a:pt x="21600" y="683"/>
                      </a:lnTo>
                      <a:cubicBezTo>
                        <a:pt x="21600" y="651"/>
                        <a:pt x="21588" y="626"/>
                        <a:pt x="21573" y="616"/>
                      </a:cubicBezTo>
                      <a:close/>
                      <a:moveTo>
                        <a:pt x="78" y="7560"/>
                      </a:moveTo>
                      <a:cubicBezTo>
                        <a:pt x="35" y="7560"/>
                        <a:pt x="0" y="7617"/>
                        <a:pt x="0" y="7689"/>
                      </a:cubicBezTo>
                      <a:lnTo>
                        <a:pt x="0" y="21471"/>
                      </a:lnTo>
                      <a:cubicBezTo>
                        <a:pt x="0" y="21543"/>
                        <a:pt x="34" y="21600"/>
                        <a:pt x="78" y="21600"/>
                      </a:cubicBezTo>
                      <a:lnTo>
                        <a:pt x="16986" y="21600"/>
                      </a:lnTo>
                      <a:cubicBezTo>
                        <a:pt x="17030" y="21600"/>
                        <a:pt x="17064" y="21543"/>
                        <a:pt x="17064" y="21471"/>
                      </a:cubicBezTo>
                      <a:lnTo>
                        <a:pt x="17064" y="7689"/>
                      </a:lnTo>
                      <a:cubicBezTo>
                        <a:pt x="17064" y="7617"/>
                        <a:pt x="17030" y="7560"/>
                        <a:pt x="16986" y="7560"/>
                      </a:cubicBezTo>
                      <a:lnTo>
                        <a:pt x="78" y="7560"/>
                      </a:lnTo>
                      <a:close/>
                    </a:path>
                  </a:pathLst>
                </a:custGeom>
                <a:solidFill>
                  <a:srgbClr val="6A99CF"/>
                </a:soli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95" name="도형"/>
                <p:cNvSpPr/>
                <p:nvPr/>
              </p:nvSpPr>
              <p:spPr>
                <a:xfrm>
                  <a:off x="1301520" y="1032380"/>
                  <a:ext cx="650129" cy="195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99" y="0"/>
                      </a:moveTo>
                      <a:cubicBezTo>
                        <a:pt x="4348" y="0"/>
                        <a:pt x="4299" y="35"/>
                        <a:pt x="4263" y="96"/>
                      </a:cubicBezTo>
                      <a:lnTo>
                        <a:pt x="285" y="6722"/>
                      </a:lnTo>
                      <a:cubicBezTo>
                        <a:pt x="259" y="6765"/>
                        <a:pt x="279" y="6840"/>
                        <a:pt x="316" y="6840"/>
                      </a:cubicBezTo>
                      <a:lnTo>
                        <a:pt x="17106" y="6840"/>
                      </a:lnTo>
                      <a:cubicBezTo>
                        <a:pt x="17160" y="6840"/>
                        <a:pt x="17212" y="6805"/>
                        <a:pt x="17250" y="6742"/>
                      </a:cubicBezTo>
                      <a:lnTo>
                        <a:pt x="21220" y="124"/>
                      </a:lnTo>
                      <a:cubicBezTo>
                        <a:pt x="21248" y="79"/>
                        <a:pt x="21228" y="0"/>
                        <a:pt x="21190" y="0"/>
                      </a:cubicBezTo>
                      <a:lnTo>
                        <a:pt x="4399" y="0"/>
                      </a:lnTo>
                      <a:close/>
                      <a:moveTo>
                        <a:pt x="21573" y="616"/>
                      </a:moveTo>
                      <a:cubicBezTo>
                        <a:pt x="21558" y="605"/>
                        <a:pt x="21540" y="610"/>
                        <a:pt x="21526" y="633"/>
                      </a:cubicBezTo>
                      <a:lnTo>
                        <a:pt x="17555" y="7251"/>
                      </a:lnTo>
                      <a:cubicBezTo>
                        <a:pt x="17517" y="7315"/>
                        <a:pt x="17496" y="7399"/>
                        <a:pt x="17496" y="7490"/>
                      </a:cubicBezTo>
                      <a:lnTo>
                        <a:pt x="17496" y="21052"/>
                      </a:lnTo>
                      <a:cubicBezTo>
                        <a:pt x="17496" y="21122"/>
                        <a:pt x="17546" y="21157"/>
                        <a:pt x="17575" y="21108"/>
                      </a:cubicBezTo>
                      <a:lnTo>
                        <a:pt x="21543" y="14496"/>
                      </a:lnTo>
                      <a:cubicBezTo>
                        <a:pt x="21579" y="14434"/>
                        <a:pt x="21600" y="14351"/>
                        <a:pt x="21600" y="14265"/>
                      </a:cubicBezTo>
                      <a:lnTo>
                        <a:pt x="21600" y="683"/>
                      </a:lnTo>
                      <a:cubicBezTo>
                        <a:pt x="21600" y="651"/>
                        <a:pt x="21588" y="626"/>
                        <a:pt x="21573" y="616"/>
                      </a:cubicBezTo>
                      <a:close/>
                      <a:moveTo>
                        <a:pt x="78" y="7560"/>
                      </a:moveTo>
                      <a:cubicBezTo>
                        <a:pt x="35" y="7560"/>
                        <a:pt x="0" y="7617"/>
                        <a:pt x="0" y="7689"/>
                      </a:cubicBezTo>
                      <a:lnTo>
                        <a:pt x="0" y="21471"/>
                      </a:lnTo>
                      <a:cubicBezTo>
                        <a:pt x="0" y="21543"/>
                        <a:pt x="34" y="21600"/>
                        <a:pt x="78" y="21600"/>
                      </a:cubicBezTo>
                      <a:lnTo>
                        <a:pt x="16986" y="21600"/>
                      </a:lnTo>
                      <a:cubicBezTo>
                        <a:pt x="17030" y="21600"/>
                        <a:pt x="17064" y="21543"/>
                        <a:pt x="17064" y="21471"/>
                      </a:cubicBezTo>
                      <a:lnTo>
                        <a:pt x="17064" y="7689"/>
                      </a:lnTo>
                      <a:cubicBezTo>
                        <a:pt x="17064" y="7617"/>
                        <a:pt x="17030" y="7560"/>
                        <a:pt x="16986" y="7560"/>
                      </a:cubicBezTo>
                      <a:lnTo>
                        <a:pt x="78" y="75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396" name="AvgPool"/>
                <p:cNvSpPr txBox="1"/>
                <p:nvPr/>
              </p:nvSpPr>
              <p:spPr>
                <a:xfrm>
                  <a:off x="1376413" y="795164"/>
                  <a:ext cx="574990" cy="2580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AvgPool</a:t>
                  </a:r>
                </a:p>
              </p:txBody>
            </p:sp>
            <p:sp>
              <p:nvSpPr>
                <p:cNvPr id="397" name="₩"/>
                <p:cNvSpPr/>
                <p:nvPr/>
              </p:nvSpPr>
              <p:spPr>
                <a:xfrm flipH="1" rot="10800000">
                  <a:off x="905856" y="986992"/>
                  <a:ext cx="333770" cy="124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398" name="₩"/>
                <p:cNvSpPr/>
                <p:nvPr/>
              </p:nvSpPr>
              <p:spPr>
                <a:xfrm flipH="1" rot="10800000">
                  <a:off x="2016823" y="629420"/>
                  <a:ext cx="333770" cy="1249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399" name="₩"/>
                <p:cNvSpPr/>
                <p:nvPr/>
              </p:nvSpPr>
              <p:spPr>
                <a:xfrm>
                  <a:off x="2016823" y="981137"/>
                  <a:ext cx="333770" cy="124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400" name="₩"/>
                <p:cNvSpPr/>
                <p:nvPr/>
              </p:nvSpPr>
              <p:spPr>
                <a:xfrm>
                  <a:off x="3149012" y="677169"/>
                  <a:ext cx="333770" cy="124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401" name="₩"/>
                <p:cNvSpPr/>
                <p:nvPr/>
              </p:nvSpPr>
              <p:spPr>
                <a:xfrm flipH="1" rot="10800000">
                  <a:off x="3149012" y="993856"/>
                  <a:ext cx="333770" cy="124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arrow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402" name="도형"/>
                <p:cNvSpPr/>
                <p:nvPr/>
              </p:nvSpPr>
              <p:spPr>
                <a:xfrm>
                  <a:off x="3568506" y="557497"/>
                  <a:ext cx="650129" cy="195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99" y="0"/>
                      </a:moveTo>
                      <a:cubicBezTo>
                        <a:pt x="4348" y="0"/>
                        <a:pt x="4299" y="35"/>
                        <a:pt x="4263" y="96"/>
                      </a:cubicBezTo>
                      <a:lnTo>
                        <a:pt x="285" y="6722"/>
                      </a:lnTo>
                      <a:cubicBezTo>
                        <a:pt x="259" y="6765"/>
                        <a:pt x="279" y="6840"/>
                        <a:pt x="316" y="6840"/>
                      </a:cubicBezTo>
                      <a:lnTo>
                        <a:pt x="17106" y="6840"/>
                      </a:lnTo>
                      <a:cubicBezTo>
                        <a:pt x="17160" y="6840"/>
                        <a:pt x="17212" y="6805"/>
                        <a:pt x="17250" y="6742"/>
                      </a:cubicBezTo>
                      <a:lnTo>
                        <a:pt x="21220" y="124"/>
                      </a:lnTo>
                      <a:cubicBezTo>
                        <a:pt x="21248" y="79"/>
                        <a:pt x="21228" y="0"/>
                        <a:pt x="21190" y="0"/>
                      </a:cubicBezTo>
                      <a:lnTo>
                        <a:pt x="4399" y="0"/>
                      </a:lnTo>
                      <a:close/>
                      <a:moveTo>
                        <a:pt x="21573" y="616"/>
                      </a:moveTo>
                      <a:cubicBezTo>
                        <a:pt x="21558" y="605"/>
                        <a:pt x="21540" y="610"/>
                        <a:pt x="21526" y="633"/>
                      </a:cubicBezTo>
                      <a:lnTo>
                        <a:pt x="17555" y="7251"/>
                      </a:lnTo>
                      <a:cubicBezTo>
                        <a:pt x="17517" y="7315"/>
                        <a:pt x="17496" y="7399"/>
                        <a:pt x="17496" y="7490"/>
                      </a:cubicBezTo>
                      <a:lnTo>
                        <a:pt x="17496" y="21052"/>
                      </a:lnTo>
                      <a:cubicBezTo>
                        <a:pt x="17496" y="21122"/>
                        <a:pt x="17546" y="21157"/>
                        <a:pt x="17575" y="21108"/>
                      </a:cubicBezTo>
                      <a:lnTo>
                        <a:pt x="21543" y="14496"/>
                      </a:lnTo>
                      <a:cubicBezTo>
                        <a:pt x="21579" y="14434"/>
                        <a:pt x="21600" y="14351"/>
                        <a:pt x="21600" y="14265"/>
                      </a:cubicBezTo>
                      <a:lnTo>
                        <a:pt x="21600" y="683"/>
                      </a:lnTo>
                      <a:cubicBezTo>
                        <a:pt x="21600" y="651"/>
                        <a:pt x="21588" y="626"/>
                        <a:pt x="21573" y="616"/>
                      </a:cubicBezTo>
                      <a:close/>
                      <a:moveTo>
                        <a:pt x="78" y="7560"/>
                      </a:moveTo>
                      <a:cubicBezTo>
                        <a:pt x="35" y="7560"/>
                        <a:pt x="0" y="7617"/>
                        <a:pt x="0" y="7689"/>
                      </a:cubicBezTo>
                      <a:lnTo>
                        <a:pt x="0" y="21471"/>
                      </a:lnTo>
                      <a:cubicBezTo>
                        <a:pt x="0" y="21543"/>
                        <a:pt x="34" y="21600"/>
                        <a:pt x="78" y="21600"/>
                      </a:cubicBezTo>
                      <a:lnTo>
                        <a:pt x="16986" y="21600"/>
                      </a:lnTo>
                      <a:cubicBezTo>
                        <a:pt x="17030" y="21600"/>
                        <a:pt x="17064" y="21543"/>
                        <a:pt x="17064" y="21471"/>
                      </a:cubicBezTo>
                      <a:lnTo>
                        <a:pt x="17064" y="7689"/>
                      </a:lnTo>
                      <a:cubicBezTo>
                        <a:pt x="17064" y="7617"/>
                        <a:pt x="17030" y="7560"/>
                        <a:pt x="16986" y="7560"/>
                      </a:cubicBezTo>
                      <a:lnTo>
                        <a:pt x="78" y="756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hueOff val="249503"/>
                        <a:satOff val="48101"/>
                        <a:lumOff val="28891"/>
                      </a:schemeClr>
                    </a:gs>
                    <a:gs pos="35000">
                      <a:srgbClr val="BFEDFF"/>
                    </a:gs>
                    <a:gs pos="100000">
                      <a:schemeClr val="accent5">
                        <a:hueOff val="308963"/>
                        <a:satOff val="48101"/>
                        <a:lumOff val="41680"/>
                      </a:schemeClr>
                    </a:gs>
                  </a:gsLst>
                  <a:lin ang="16200000" scaled="0"/>
                </a:gra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03" name="도형"/>
                <p:cNvSpPr/>
                <p:nvPr/>
              </p:nvSpPr>
              <p:spPr>
                <a:xfrm>
                  <a:off x="3540609" y="1004285"/>
                  <a:ext cx="650128" cy="195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99" y="0"/>
                      </a:moveTo>
                      <a:cubicBezTo>
                        <a:pt x="4348" y="0"/>
                        <a:pt x="4299" y="35"/>
                        <a:pt x="4263" y="96"/>
                      </a:cubicBezTo>
                      <a:lnTo>
                        <a:pt x="285" y="6722"/>
                      </a:lnTo>
                      <a:cubicBezTo>
                        <a:pt x="259" y="6765"/>
                        <a:pt x="279" y="6840"/>
                        <a:pt x="316" y="6840"/>
                      </a:cubicBezTo>
                      <a:lnTo>
                        <a:pt x="17106" y="6840"/>
                      </a:lnTo>
                      <a:cubicBezTo>
                        <a:pt x="17160" y="6840"/>
                        <a:pt x="17212" y="6805"/>
                        <a:pt x="17250" y="6742"/>
                      </a:cubicBezTo>
                      <a:lnTo>
                        <a:pt x="21220" y="124"/>
                      </a:lnTo>
                      <a:cubicBezTo>
                        <a:pt x="21248" y="79"/>
                        <a:pt x="21228" y="0"/>
                        <a:pt x="21190" y="0"/>
                      </a:cubicBezTo>
                      <a:lnTo>
                        <a:pt x="4399" y="0"/>
                      </a:lnTo>
                      <a:close/>
                      <a:moveTo>
                        <a:pt x="21573" y="616"/>
                      </a:moveTo>
                      <a:cubicBezTo>
                        <a:pt x="21558" y="605"/>
                        <a:pt x="21540" y="610"/>
                        <a:pt x="21526" y="633"/>
                      </a:cubicBezTo>
                      <a:lnTo>
                        <a:pt x="17555" y="7251"/>
                      </a:lnTo>
                      <a:cubicBezTo>
                        <a:pt x="17517" y="7315"/>
                        <a:pt x="17496" y="7399"/>
                        <a:pt x="17496" y="7490"/>
                      </a:cubicBezTo>
                      <a:lnTo>
                        <a:pt x="17496" y="21052"/>
                      </a:lnTo>
                      <a:cubicBezTo>
                        <a:pt x="17496" y="21122"/>
                        <a:pt x="17546" y="21157"/>
                        <a:pt x="17575" y="21108"/>
                      </a:cubicBezTo>
                      <a:lnTo>
                        <a:pt x="21543" y="14496"/>
                      </a:lnTo>
                      <a:cubicBezTo>
                        <a:pt x="21579" y="14434"/>
                        <a:pt x="21600" y="14351"/>
                        <a:pt x="21600" y="14265"/>
                      </a:cubicBezTo>
                      <a:lnTo>
                        <a:pt x="21600" y="683"/>
                      </a:lnTo>
                      <a:cubicBezTo>
                        <a:pt x="21600" y="651"/>
                        <a:pt x="21588" y="626"/>
                        <a:pt x="21573" y="616"/>
                      </a:cubicBezTo>
                      <a:close/>
                      <a:moveTo>
                        <a:pt x="78" y="7560"/>
                      </a:moveTo>
                      <a:cubicBezTo>
                        <a:pt x="35" y="7560"/>
                        <a:pt x="0" y="7617"/>
                        <a:pt x="0" y="7689"/>
                      </a:cubicBezTo>
                      <a:lnTo>
                        <a:pt x="0" y="21471"/>
                      </a:lnTo>
                      <a:cubicBezTo>
                        <a:pt x="0" y="21543"/>
                        <a:pt x="34" y="21600"/>
                        <a:pt x="78" y="21600"/>
                      </a:cubicBezTo>
                      <a:lnTo>
                        <a:pt x="16986" y="21600"/>
                      </a:lnTo>
                      <a:cubicBezTo>
                        <a:pt x="17030" y="21600"/>
                        <a:pt x="17064" y="21543"/>
                        <a:pt x="17064" y="21471"/>
                      </a:cubicBezTo>
                      <a:lnTo>
                        <a:pt x="17064" y="7689"/>
                      </a:lnTo>
                      <a:cubicBezTo>
                        <a:pt x="17064" y="7617"/>
                        <a:pt x="17030" y="7560"/>
                        <a:pt x="16986" y="7560"/>
                      </a:cubicBezTo>
                      <a:lnTo>
                        <a:pt x="78" y="756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hueOff val="-456778"/>
                        <a:satOff val="8290"/>
                        <a:lumOff val="24503"/>
                      </a:schemeClr>
                    </a:gs>
                    <a:gs pos="35000">
                      <a:srgbClr val="FFDECF"/>
                    </a:gs>
                    <a:gs pos="100000">
                      <a:schemeClr val="accent6">
                        <a:hueOff val="-556026"/>
                        <a:satOff val="8290"/>
                        <a:lumOff val="34267"/>
                      </a:schemeClr>
                    </a:gs>
                  </a:gsLst>
                  <a:lin ang="16200000" scaled="0"/>
                </a:gra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406" name="그룹화"/>
                <p:cNvGrpSpPr/>
                <p:nvPr/>
              </p:nvGrpSpPr>
              <p:grpSpPr>
                <a:xfrm>
                  <a:off x="4289602" y="641295"/>
                  <a:ext cx="240899" cy="355738"/>
                  <a:chOff x="0" y="0"/>
                  <a:chExt cx="240897" cy="355737"/>
                </a:xfrm>
              </p:grpSpPr>
              <p:sp>
                <p:nvSpPr>
                  <p:cNvPr id="404" name="원"/>
                  <p:cNvSpPr/>
                  <p:nvPr/>
                </p:nvSpPr>
                <p:spPr>
                  <a:xfrm>
                    <a:off x="6180" y="84493"/>
                    <a:ext cx="228538" cy="2285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>
                    <a:solidFill>
                      <a:srgbClr val="000000"/>
                    </a:solidFill>
                    <a:prstDash val="solid"/>
                    <a:round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05" name="+"/>
                  <p:cNvSpPr txBox="1"/>
                  <p:nvPr/>
                </p:nvSpPr>
                <p:spPr>
                  <a:xfrm>
                    <a:off x="0" y="0"/>
                    <a:ext cx="240898" cy="35573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lvl1pPr algn="ctr">
                      <a:defRPr sz="2600"/>
                    </a:lvl1pPr>
                  </a:lstStyle>
                  <a:p>
                    <a:pPr/>
                    <a:r>
                      <a:t>+</a:t>
                    </a:r>
                  </a:p>
                </p:txBody>
              </p:sp>
            </p:grpSp>
            <p:grpSp>
              <p:nvGrpSpPr>
                <p:cNvPr id="409" name="그룹화"/>
                <p:cNvGrpSpPr/>
                <p:nvPr/>
              </p:nvGrpSpPr>
              <p:grpSpPr>
                <a:xfrm>
                  <a:off x="4635071" y="728918"/>
                  <a:ext cx="228539" cy="228539"/>
                  <a:chOff x="0" y="0"/>
                  <a:chExt cx="228537" cy="228537"/>
                </a:xfrm>
              </p:grpSpPr>
              <p:sp>
                <p:nvSpPr>
                  <p:cNvPr id="407" name="원"/>
                  <p:cNvSpPr/>
                  <p:nvPr/>
                </p:nvSpPr>
                <p:spPr>
                  <a:xfrm>
                    <a:off x="0" y="0"/>
                    <a:ext cx="228538" cy="2285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>
                    <a:solidFill>
                      <a:srgbClr val="000000"/>
                    </a:solidFill>
                    <a:prstDash val="solid"/>
                    <a:round/>
                  </a:ln>
                  <a:effectLst>
                    <a:outerShdw sx="100000" sy="100000" kx="0" ky="0" algn="b" rotWithShape="0" blurRad="38100" dist="23000" dir="540000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08" name="₩"/>
                  <p:cNvSpPr/>
                  <p:nvPr/>
                </p:nvSpPr>
                <p:spPr>
                  <a:xfrm>
                    <a:off x="47360" y="82216"/>
                    <a:ext cx="138068" cy="748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9859" fill="norm" stroke="1" extrusionOk="0">
                        <a:moveTo>
                          <a:pt x="0" y="19096"/>
                        </a:moveTo>
                        <a:cubicBezTo>
                          <a:pt x="3210" y="21297"/>
                          <a:pt x="6654" y="18624"/>
                          <a:pt x="8674" y="12538"/>
                        </a:cubicBezTo>
                        <a:cubicBezTo>
                          <a:pt x="9776" y="9217"/>
                          <a:pt x="10359" y="5008"/>
                          <a:pt x="11830" y="2640"/>
                        </a:cubicBezTo>
                        <a:cubicBezTo>
                          <a:pt x="13037" y="694"/>
                          <a:pt x="14534" y="422"/>
                          <a:pt x="16027" y="227"/>
                        </a:cubicBezTo>
                        <a:cubicBezTo>
                          <a:pt x="17793" y="-5"/>
                          <a:pt x="19710" y="-303"/>
                          <a:pt x="21600" y="718"/>
                        </a:cubicBezTo>
                      </a:path>
                    </a:pathLst>
                  </a:cu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0000" dir="5400000">
                      <a:srgbClr val="000000">
                        <a:alpha val="38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  <a:r>
                      <a:t>₩</a:t>
                    </a:r>
                  </a:p>
                </p:txBody>
              </p:sp>
            </p:grpSp>
            <p:sp>
              <p:nvSpPr>
                <p:cNvPr id="410" name="도형"/>
                <p:cNvSpPr/>
                <p:nvPr/>
              </p:nvSpPr>
              <p:spPr>
                <a:xfrm>
                  <a:off x="5291565" y="751955"/>
                  <a:ext cx="650129" cy="195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399" y="0"/>
                      </a:moveTo>
                      <a:cubicBezTo>
                        <a:pt x="4348" y="0"/>
                        <a:pt x="4299" y="35"/>
                        <a:pt x="4263" y="96"/>
                      </a:cubicBezTo>
                      <a:lnTo>
                        <a:pt x="285" y="6722"/>
                      </a:lnTo>
                      <a:cubicBezTo>
                        <a:pt x="259" y="6765"/>
                        <a:pt x="279" y="6840"/>
                        <a:pt x="316" y="6840"/>
                      </a:cubicBezTo>
                      <a:lnTo>
                        <a:pt x="17106" y="6840"/>
                      </a:lnTo>
                      <a:cubicBezTo>
                        <a:pt x="17160" y="6840"/>
                        <a:pt x="17212" y="6805"/>
                        <a:pt x="17250" y="6742"/>
                      </a:cubicBezTo>
                      <a:lnTo>
                        <a:pt x="21220" y="124"/>
                      </a:lnTo>
                      <a:cubicBezTo>
                        <a:pt x="21248" y="79"/>
                        <a:pt x="21228" y="0"/>
                        <a:pt x="21190" y="0"/>
                      </a:cubicBezTo>
                      <a:lnTo>
                        <a:pt x="4399" y="0"/>
                      </a:lnTo>
                      <a:close/>
                      <a:moveTo>
                        <a:pt x="21573" y="616"/>
                      </a:moveTo>
                      <a:cubicBezTo>
                        <a:pt x="21558" y="605"/>
                        <a:pt x="21540" y="610"/>
                        <a:pt x="21526" y="633"/>
                      </a:cubicBezTo>
                      <a:lnTo>
                        <a:pt x="17555" y="7251"/>
                      </a:lnTo>
                      <a:cubicBezTo>
                        <a:pt x="17517" y="7315"/>
                        <a:pt x="17496" y="7399"/>
                        <a:pt x="17496" y="7490"/>
                      </a:cubicBezTo>
                      <a:lnTo>
                        <a:pt x="17496" y="21052"/>
                      </a:lnTo>
                      <a:cubicBezTo>
                        <a:pt x="17496" y="21122"/>
                        <a:pt x="17546" y="21157"/>
                        <a:pt x="17575" y="21108"/>
                      </a:cubicBezTo>
                      <a:lnTo>
                        <a:pt x="21543" y="14496"/>
                      </a:lnTo>
                      <a:cubicBezTo>
                        <a:pt x="21579" y="14434"/>
                        <a:pt x="21600" y="14351"/>
                        <a:pt x="21600" y="14265"/>
                      </a:cubicBezTo>
                      <a:lnTo>
                        <a:pt x="21600" y="683"/>
                      </a:lnTo>
                      <a:cubicBezTo>
                        <a:pt x="21600" y="651"/>
                        <a:pt x="21588" y="626"/>
                        <a:pt x="21573" y="616"/>
                      </a:cubicBezTo>
                      <a:close/>
                      <a:moveTo>
                        <a:pt x="78" y="7560"/>
                      </a:moveTo>
                      <a:cubicBezTo>
                        <a:pt x="35" y="7560"/>
                        <a:pt x="0" y="7617"/>
                        <a:pt x="0" y="7689"/>
                      </a:cubicBezTo>
                      <a:lnTo>
                        <a:pt x="0" y="21471"/>
                      </a:lnTo>
                      <a:cubicBezTo>
                        <a:pt x="0" y="21543"/>
                        <a:pt x="34" y="21600"/>
                        <a:pt x="78" y="21600"/>
                      </a:cubicBezTo>
                      <a:lnTo>
                        <a:pt x="16986" y="21600"/>
                      </a:lnTo>
                      <a:cubicBezTo>
                        <a:pt x="17030" y="21600"/>
                        <a:pt x="17064" y="21543"/>
                        <a:pt x="17064" y="21471"/>
                      </a:cubicBezTo>
                      <a:lnTo>
                        <a:pt x="17064" y="7689"/>
                      </a:lnTo>
                      <a:cubicBezTo>
                        <a:pt x="17064" y="7617"/>
                        <a:pt x="17030" y="7560"/>
                        <a:pt x="16986" y="7560"/>
                      </a:cubicBezTo>
                      <a:lnTo>
                        <a:pt x="78" y="756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hueOff val="-206663"/>
                        <a:satOff val="29896"/>
                        <a:lumOff val="29240"/>
                      </a:schemeClr>
                    </a:gs>
                    <a:gs pos="35000">
                      <a:srgbClr val="D8C9EE"/>
                    </a:gs>
                    <a:gs pos="100000">
                      <a:schemeClr val="accent4">
                        <a:hueOff val="-242556"/>
                        <a:satOff val="32941"/>
                        <a:lumOff val="43328"/>
                      </a:schemeClr>
                    </a:gs>
                  </a:gsLst>
                  <a:lin ang="16200000" scaled="0"/>
                </a:gradFill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11" name="선"/>
                <p:cNvSpPr/>
                <p:nvPr/>
              </p:nvSpPr>
              <p:spPr>
                <a:xfrm>
                  <a:off x="4961835" y="849908"/>
                  <a:ext cx="243002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12" name="Channel Attention Map…"/>
                <p:cNvSpPr txBox="1"/>
                <p:nvPr/>
              </p:nvSpPr>
              <p:spPr>
                <a:xfrm>
                  <a:off x="4783844" y="983494"/>
                  <a:ext cx="1538571" cy="5024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algn="ctr"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Channel Attention Map</a:t>
                  </a:r>
                </a:p>
                <a:p>
                  <a:pPr algn="ctr">
                    <a:defRPr sz="1000"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defRPr>
                  </a:pPr>
                  <a:r>
                    <a:t>Mc</a:t>
                  </a:r>
                </a:p>
              </p:txBody>
            </p:sp>
            <p:sp>
              <p:nvSpPr>
                <p:cNvPr id="413" name="Input feature F"/>
                <p:cNvSpPr txBox="1"/>
                <p:nvPr/>
              </p:nvSpPr>
              <p:spPr>
                <a:xfrm>
                  <a:off x="45274" y="1288858"/>
                  <a:ext cx="968006" cy="2580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algn="ctr"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Input feature </a:t>
                  </a:r>
                  <a:r>
                    <a:rPr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rPr>
                    <a:t>F</a:t>
                  </a:r>
                </a:p>
              </p:txBody>
            </p:sp>
            <p:grpSp>
              <p:nvGrpSpPr>
                <p:cNvPr id="421" name="그룹화"/>
                <p:cNvGrpSpPr/>
                <p:nvPr/>
              </p:nvGrpSpPr>
              <p:grpSpPr>
                <a:xfrm>
                  <a:off x="2425775" y="428161"/>
                  <a:ext cx="642588" cy="804840"/>
                  <a:chOff x="0" y="0"/>
                  <a:chExt cx="642587" cy="804838"/>
                </a:xfrm>
              </p:grpSpPr>
              <p:sp>
                <p:nvSpPr>
                  <p:cNvPr id="414" name="도형"/>
                  <p:cNvSpPr/>
                  <p:nvPr/>
                </p:nvSpPr>
                <p:spPr>
                  <a:xfrm>
                    <a:off x="0" y="13357"/>
                    <a:ext cx="139455" cy="7825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201" y="0"/>
                        </a:moveTo>
                        <a:cubicBezTo>
                          <a:pt x="7108" y="0"/>
                          <a:pt x="7018" y="37"/>
                          <a:pt x="6952" y="103"/>
                        </a:cubicBezTo>
                        <a:lnTo>
                          <a:pt x="103" y="6951"/>
                        </a:lnTo>
                        <a:cubicBezTo>
                          <a:pt x="65" y="6989"/>
                          <a:pt x="91" y="7054"/>
                          <a:pt x="145" y="7054"/>
                        </a:cubicBezTo>
                        <a:lnTo>
                          <a:pt x="14172" y="7054"/>
                        </a:lnTo>
                        <a:cubicBezTo>
                          <a:pt x="14214" y="7054"/>
                          <a:pt x="14253" y="7038"/>
                          <a:pt x="14283" y="7008"/>
                        </a:cubicBezTo>
                        <a:lnTo>
                          <a:pt x="21210" y="81"/>
                        </a:lnTo>
                        <a:cubicBezTo>
                          <a:pt x="21240" y="51"/>
                          <a:pt x="21219" y="0"/>
                          <a:pt x="21176" y="0"/>
                        </a:cubicBezTo>
                        <a:lnTo>
                          <a:pt x="7201" y="0"/>
                        </a:lnTo>
                        <a:close/>
                        <a:moveTo>
                          <a:pt x="21571" y="380"/>
                        </a:moveTo>
                        <a:cubicBezTo>
                          <a:pt x="21555" y="373"/>
                          <a:pt x="21534" y="375"/>
                          <a:pt x="21519" y="390"/>
                        </a:cubicBezTo>
                        <a:lnTo>
                          <a:pt x="14597" y="7312"/>
                        </a:lnTo>
                        <a:cubicBezTo>
                          <a:pt x="14564" y="7345"/>
                          <a:pt x="14546" y="7389"/>
                          <a:pt x="14546" y="7435"/>
                        </a:cubicBezTo>
                        <a:lnTo>
                          <a:pt x="14546" y="21490"/>
                        </a:lnTo>
                        <a:cubicBezTo>
                          <a:pt x="14546" y="21530"/>
                          <a:pt x="14594" y="21550"/>
                          <a:pt x="14622" y="21522"/>
                        </a:cubicBezTo>
                        <a:lnTo>
                          <a:pt x="21490" y="14622"/>
                        </a:lnTo>
                        <a:cubicBezTo>
                          <a:pt x="21561" y="14552"/>
                          <a:pt x="21600" y="14457"/>
                          <a:pt x="21600" y="14357"/>
                        </a:cubicBezTo>
                        <a:lnTo>
                          <a:pt x="21600" y="424"/>
                        </a:lnTo>
                        <a:cubicBezTo>
                          <a:pt x="21600" y="402"/>
                          <a:pt x="21588" y="387"/>
                          <a:pt x="21571" y="380"/>
                        </a:cubicBezTo>
                        <a:close/>
                        <a:moveTo>
                          <a:pt x="78" y="7491"/>
                        </a:moveTo>
                        <a:cubicBezTo>
                          <a:pt x="34" y="7491"/>
                          <a:pt x="0" y="7527"/>
                          <a:pt x="0" y="7570"/>
                        </a:cubicBezTo>
                        <a:lnTo>
                          <a:pt x="0" y="21522"/>
                        </a:lnTo>
                        <a:cubicBezTo>
                          <a:pt x="0" y="21566"/>
                          <a:pt x="34" y="21600"/>
                          <a:pt x="78" y="21600"/>
                        </a:cubicBezTo>
                        <a:lnTo>
                          <a:pt x="14030" y="21600"/>
                        </a:lnTo>
                        <a:cubicBezTo>
                          <a:pt x="14073" y="21600"/>
                          <a:pt x="14109" y="21566"/>
                          <a:pt x="14109" y="21522"/>
                        </a:cubicBezTo>
                        <a:lnTo>
                          <a:pt x="14109" y="7570"/>
                        </a:lnTo>
                        <a:cubicBezTo>
                          <a:pt x="14109" y="7527"/>
                          <a:pt x="14073" y="7491"/>
                          <a:pt x="14030" y="7491"/>
                        </a:cubicBezTo>
                        <a:lnTo>
                          <a:pt x="78" y="7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15" name="도형"/>
                  <p:cNvSpPr/>
                  <p:nvPr/>
                </p:nvSpPr>
                <p:spPr>
                  <a:xfrm>
                    <a:off x="243711" y="189345"/>
                    <a:ext cx="139456" cy="4971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201" y="0"/>
                        </a:moveTo>
                        <a:cubicBezTo>
                          <a:pt x="7108" y="0"/>
                          <a:pt x="7018" y="37"/>
                          <a:pt x="6952" y="103"/>
                        </a:cubicBezTo>
                        <a:lnTo>
                          <a:pt x="103" y="6951"/>
                        </a:lnTo>
                        <a:cubicBezTo>
                          <a:pt x="65" y="6989"/>
                          <a:pt x="91" y="7054"/>
                          <a:pt x="145" y="7054"/>
                        </a:cubicBezTo>
                        <a:lnTo>
                          <a:pt x="14172" y="7054"/>
                        </a:lnTo>
                        <a:cubicBezTo>
                          <a:pt x="14214" y="7054"/>
                          <a:pt x="14253" y="7038"/>
                          <a:pt x="14283" y="7008"/>
                        </a:cubicBezTo>
                        <a:lnTo>
                          <a:pt x="21210" y="81"/>
                        </a:lnTo>
                        <a:cubicBezTo>
                          <a:pt x="21240" y="51"/>
                          <a:pt x="21219" y="0"/>
                          <a:pt x="21176" y="0"/>
                        </a:cubicBezTo>
                        <a:lnTo>
                          <a:pt x="7201" y="0"/>
                        </a:lnTo>
                        <a:close/>
                        <a:moveTo>
                          <a:pt x="21571" y="380"/>
                        </a:moveTo>
                        <a:cubicBezTo>
                          <a:pt x="21555" y="373"/>
                          <a:pt x="21534" y="375"/>
                          <a:pt x="21519" y="390"/>
                        </a:cubicBezTo>
                        <a:lnTo>
                          <a:pt x="14597" y="7312"/>
                        </a:lnTo>
                        <a:cubicBezTo>
                          <a:pt x="14564" y="7345"/>
                          <a:pt x="14546" y="7389"/>
                          <a:pt x="14546" y="7435"/>
                        </a:cubicBezTo>
                        <a:lnTo>
                          <a:pt x="14546" y="21490"/>
                        </a:lnTo>
                        <a:cubicBezTo>
                          <a:pt x="14546" y="21530"/>
                          <a:pt x="14594" y="21550"/>
                          <a:pt x="14622" y="21522"/>
                        </a:cubicBezTo>
                        <a:lnTo>
                          <a:pt x="21490" y="14622"/>
                        </a:lnTo>
                        <a:cubicBezTo>
                          <a:pt x="21561" y="14552"/>
                          <a:pt x="21600" y="14457"/>
                          <a:pt x="21600" y="14357"/>
                        </a:cubicBezTo>
                        <a:lnTo>
                          <a:pt x="21600" y="424"/>
                        </a:lnTo>
                        <a:cubicBezTo>
                          <a:pt x="21600" y="402"/>
                          <a:pt x="21588" y="387"/>
                          <a:pt x="21571" y="380"/>
                        </a:cubicBezTo>
                        <a:close/>
                        <a:moveTo>
                          <a:pt x="78" y="7491"/>
                        </a:moveTo>
                        <a:cubicBezTo>
                          <a:pt x="34" y="7491"/>
                          <a:pt x="0" y="7527"/>
                          <a:pt x="0" y="7570"/>
                        </a:cubicBezTo>
                        <a:lnTo>
                          <a:pt x="0" y="21522"/>
                        </a:lnTo>
                        <a:cubicBezTo>
                          <a:pt x="0" y="21566"/>
                          <a:pt x="34" y="21600"/>
                          <a:pt x="78" y="21600"/>
                        </a:cubicBezTo>
                        <a:lnTo>
                          <a:pt x="14030" y="21600"/>
                        </a:lnTo>
                        <a:cubicBezTo>
                          <a:pt x="14073" y="21600"/>
                          <a:pt x="14109" y="21566"/>
                          <a:pt x="14109" y="21522"/>
                        </a:cubicBezTo>
                        <a:lnTo>
                          <a:pt x="14109" y="7570"/>
                        </a:lnTo>
                        <a:cubicBezTo>
                          <a:pt x="14109" y="7527"/>
                          <a:pt x="14073" y="7491"/>
                          <a:pt x="14030" y="7491"/>
                        </a:cubicBezTo>
                        <a:lnTo>
                          <a:pt x="78" y="7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16" name="도형"/>
                  <p:cNvSpPr/>
                  <p:nvPr/>
                </p:nvSpPr>
                <p:spPr>
                  <a:xfrm>
                    <a:off x="503132" y="1728"/>
                    <a:ext cx="139456" cy="7825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7201" y="0"/>
                        </a:moveTo>
                        <a:cubicBezTo>
                          <a:pt x="7108" y="0"/>
                          <a:pt x="7018" y="37"/>
                          <a:pt x="6952" y="103"/>
                        </a:cubicBezTo>
                        <a:lnTo>
                          <a:pt x="103" y="6951"/>
                        </a:lnTo>
                        <a:cubicBezTo>
                          <a:pt x="65" y="6989"/>
                          <a:pt x="91" y="7054"/>
                          <a:pt x="145" y="7054"/>
                        </a:cubicBezTo>
                        <a:lnTo>
                          <a:pt x="14172" y="7054"/>
                        </a:lnTo>
                        <a:cubicBezTo>
                          <a:pt x="14214" y="7054"/>
                          <a:pt x="14253" y="7038"/>
                          <a:pt x="14283" y="7008"/>
                        </a:cubicBezTo>
                        <a:lnTo>
                          <a:pt x="21210" y="81"/>
                        </a:lnTo>
                        <a:cubicBezTo>
                          <a:pt x="21240" y="51"/>
                          <a:pt x="21219" y="0"/>
                          <a:pt x="21176" y="0"/>
                        </a:cubicBezTo>
                        <a:lnTo>
                          <a:pt x="7201" y="0"/>
                        </a:lnTo>
                        <a:close/>
                        <a:moveTo>
                          <a:pt x="21571" y="380"/>
                        </a:moveTo>
                        <a:cubicBezTo>
                          <a:pt x="21555" y="373"/>
                          <a:pt x="21534" y="375"/>
                          <a:pt x="21519" y="390"/>
                        </a:cubicBezTo>
                        <a:lnTo>
                          <a:pt x="14597" y="7312"/>
                        </a:lnTo>
                        <a:cubicBezTo>
                          <a:pt x="14564" y="7345"/>
                          <a:pt x="14546" y="7389"/>
                          <a:pt x="14546" y="7435"/>
                        </a:cubicBezTo>
                        <a:lnTo>
                          <a:pt x="14546" y="21490"/>
                        </a:lnTo>
                        <a:cubicBezTo>
                          <a:pt x="14546" y="21530"/>
                          <a:pt x="14594" y="21550"/>
                          <a:pt x="14622" y="21522"/>
                        </a:cubicBezTo>
                        <a:lnTo>
                          <a:pt x="21490" y="14622"/>
                        </a:lnTo>
                        <a:cubicBezTo>
                          <a:pt x="21561" y="14552"/>
                          <a:pt x="21600" y="14457"/>
                          <a:pt x="21600" y="14357"/>
                        </a:cubicBezTo>
                        <a:lnTo>
                          <a:pt x="21600" y="424"/>
                        </a:lnTo>
                        <a:cubicBezTo>
                          <a:pt x="21600" y="402"/>
                          <a:pt x="21588" y="387"/>
                          <a:pt x="21571" y="380"/>
                        </a:cubicBezTo>
                        <a:close/>
                        <a:moveTo>
                          <a:pt x="78" y="7491"/>
                        </a:moveTo>
                        <a:cubicBezTo>
                          <a:pt x="34" y="7491"/>
                          <a:pt x="0" y="7527"/>
                          <a:pt x="0" y="7570"/>
                        </a:cubicBezTo>
                        <a:lnTo>
                          <a:pt x="0" y="21522"/>
                        </a:lnTo>
                        <a:cubicBezTo>
                          <a:pt x="0" y="21566"/>
                          <a:pt x="34" y="21600"/>
                          <a:pt x="78" y="21600"/>
                        </a:cubicBezTo>
                        <a:lnTo>
                          <a:pt x="14030" y="21600"/>
                        </a:lnTo>
                        <a:cubicBezTo>
                          <a:pt x="14073" y="21600"/>
                          <a:pt x="14109" y="21566"/>
                          <a:pt x="14109" y="21522"/>
                        </a:cubicBezTo>
                        <a:lnTo>
                          <a:pt x="14109" y="7570"/>
                        </a:lnTo>
                        <a:cubicBezTo>
                          <a:pt x="14109" y="7527"/>
                          <a:pt x="14073" y="7491"/>
                          <a:pt x="14030" y="7491"/>
                        </a:cubicBezTo>
                        <a:lnTo>
                          <a:pt x="78" y="7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17" name="선"/>
                  <p:cNvSpPr/>
                  <p:nvPr/>
                </p:nvSpPr>
                <p:spPr>
                  <a:xfrm>
                    <a:off x="134945" y="11628"/>
                    <a:ext cx="152124" cy="17960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00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18" name="선"/>
                  <p:cNvSpPr/>
                  <p:nvPr/>
                </p:nvSpPr>
                <p:spPr>
                  <a:xfrm flipH="1">
                    <a:off x="379649" y="0"/>
                    <a:ext cx="171826" cy="20285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00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19" name="선"/>
                  <p:cNvSpPr/>
                  <p:nvPr/>
                </p:nvSpPr>
                <p:spPr>
                  <a:xfrm flipV="1">
                    <a:off x="88694" y="682139"/>
                    <a:ext cx="168270" cy="12270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00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20" name="선"/>
                  <p:cNvSpPr/>
                  <p:nvPr/>
                </p:nvSpPr>
                <p:spPr>
                  <a:xfrm flipH="1" flipV="1">
                    <a:off x="336320" y="684474"/>
                    <a:ext cx="179681" cy="109205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00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422" name="Shared MLP"/>
                <p:cNvSpPr txBox="1"/>
                <p:nvPr/>
              </p:nvSpPr>
              <p:spPr>
                <a:xfrm>
                  <a:off x="2178521" y="1226405"/>
                  <a:ext cx="1137097" cy="2580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Shared MLP</a:t>
                  </a:r>
                </a:p>
              </p:txBody>
            </p:sp>
            <p:sp>
              <p:nvSpPr>
                <p:cNvPr id="423" name="Channel Attention Module"/>
                <p:cNvSpPr txBox="1"/>
                <p:nvPr/>
              </p:nvSpPr>
              <p:spPr>
                <a:xfrm>
                  <a:off x="2046415" y="0"/>
                  <a:ext cx="2157072" cy="3514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defRPr sz="14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Channel Attention Module</a:t>
                  </a:r>
                </a:p>
              </p:txBody>
            </p:sp>
          </p:grpSp>
          <p:sp>
            <p:nvSpPr>
              <p:cNvPr id="425" name="선"/>
              <p:cNvSpPr/>
              <p:nvPr/>
            </p:nvSpPr>
            <p:spPr>
              <a:xfrm>
                <a:off x="2979705" y="1684257"/>
                <a:ext cx="1" cy="46297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6" name="선"/>
              <p:cNvSpPr/>
              <p:nvPr/>
            </p:nvSpPr>
            <p:spPr>
              <a:xfrm flipV="1">
                <a:off x="3792283" y="1333415"/>
                <a:ext cx="1598535" cy="445906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alpha val="72763"/>
                  </a:schemeClr>
                </a:solidFill>
                <a:custDash>
                  <a:ds d="200000" sp="200000"/>
                </a:custDash>
                <a:miter lim="400000"/>
                <a:head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55" name="그룹화"/>
            <p:cNvGrpSpPr/>
            <p:nvPr/>
          </p:nvGrpSpPr>
          <p:grpSpPr>
            <a:xfrm>
              <a:off x="991224" y="2758505"/>
              <a:ext cx="4690424" cy="2132051"/>
              <a:chOff x="0" y="0"/>
              <a:chExt cx="4690422" cy="2132049"/>
            </a:xfrm>
          </p:grpSpPr>
          <p:grpSp>
            <p:nvGrpSpPr>
              <p:cNvPr id="451" name="그룹화"/>
              <p:cNvGrpSpPr/>
              <p:nvPr/>
            </p:nvGrpSpPr>
            <p:grpSpPr>
              <a:xfrm>
                <a:off x="0" y="0"/>
                <a:ext cx="4690423" cy="1675296"/>
                <a:chOff x="0" y="0"/>
                <a:chExt cx="4690422" cy="1675295"/>
              </a:xfrm>
            </p:grpSpPr>
            <p:sp>
              <p:nvSpPr>
                <p:cNvPr id="428" name="모서리가 둥근 직사각형"/>
                <p:cNvSpPr/>
                <p:nvPr/>
              </p:nvSpPr>
              <p:spPr>
                <a:xfrm>
                  <a:off x="0" y="14310"/>
                  <a:ext cx="4646438" cy="1560611"/>
                </a:xfrm>
                <a:prstGeom prst="roundRect">
                  <a:avLst>
                    <a:gd name="adj" fmla="val 10973"/>
                  </a:avLst>
                </a:prstGeom>
                <a:gradFill flip="none" rotWithShape="1">
                  <a:gsLst>
                    <a:gs pos="0">
                      <a:schemeClr val="accent4">
                        <a:hueOff val="-206663"/>
                        <a:satOff val="29896"/>
                        <a:lumOff val="29240"/>
                      </a:schemeClr>
                    </a:gs>
                    <a:gs pos="35000">
                      <a:srgbClr val="D8C9EE"/>
                    </a:gs>
                    <a:gs pos="100000">
                      <a:schemeClr val="accent4">
                        <a:hueOff val="-242556"/>
                        <a:satOff val="32941"/>
                        <a:lumOff val="43328"/>
                      </a:schemeClr>
                    </a:gs>
                  </a:gsLst>
                  <a:lin ang="16200000" scaled="0"/>
                </a:gradFill>
                <a:ln w="25400" cap="flat">
                  <a:solidFill>
                    <a:srgbClr val="8E78A7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29" name="도형"/>
                <p:cNvSpPr/>
                <p:nvPr/>
              </p:nvSpPr>
              <p:spPr>
                <a:xfrm>
                  <a:off x="359123" y="390348"/>
                  <a:ext cx="650129" cy="8025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solidFill>
                  <a:srgbClr val="E0EBF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0" name="Channel-refined…"/>
                <p:cNvSpPr txBox="1"/>
                <p:nvPr/>
              </p:nvSpPr>
              <p:spPr>
                <a:xfrm>
                  <a:off x="123461" y="1178667"/>
                  <a:ext cx="1098618" cy="4966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Channel-refined</a:t>
                  </a:r>
                </a:p>
                <a:p>
                  <a:pPr algn="ctr">
                    <a:lnSpc>
                      <a:spcPct val="80000"/>
                    </a:lnSpc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feature </a:t>
                  </a:r>
                  <a:r>
                    <a:rPr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rPr>
                    <a:t>F′</a:t>
                  </a:r>
                </a:p>
              </p:txBody>
            </p:sp>
            <p:sp>
              <p:nvSpPr>
                <p:cNvPr id="431" name="선"/>
                <p:cNvSpPr/>
                <p:nvPr/>
              </p:nvSpPr>
              <p:spPr>
                <a:xfrm>
                  <a:off x="1094281" y="788339"/>
                  <a:ext cx="398319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2" name="도형"/>
                <p:cNvSpPr/>
                <p:nvPr/>
              </p:nvSpPr>
              <p:spPr>
                <a:xfrm>
                  <a:off x="1622331" y="382951"/>
                  <a:ext cx="265217" cy="8630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3" name="도형"/>
                <p:cNvSpPr/>
                <p:nvPr/>
              </p:nvSpPr>
              <p:spPr>
                <a:xfrm>
                  <a:off x="1793582" y="385928"/>
                  <a:ext cx="265217" cy="8630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4" name="도형"/>
                <p:cNvSpPr/>
                <p:nvPr/>
              </p:nvSpPr>
              <p:spPr>
                <a:xfrm>
                  <a:off x="1937834" y="670071"/>
                  <a:ext cx="90881" cy="243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5" name="선"/>
                <p:cNvSpPr/>
                <p:nvPr/>
              </p:nvSpPr>
              <p:spPr>
                <a:xfrm flipV="1">
                  <a:off x="1971858" y="712799"/>
                  <a:ext cx="1" cy="350273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6" name="도형"/>
                <p:cNvSpPr/>
                <p:nvPr/>
              </p:nvSpPr>
              <p:spPr>
                <a:xfrm>
                  <a:off x="2466136" y="382951"/>
                  <a:ext cx="265217" cy="8630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7" name="선"/>
                <p:cNvSpPr/>
                <p:nvPr/>
              </p:nvSpPr>
              <p:spPr>
                <a:xfrm>
                  <a:off x="2007896" y="666377"/>
                  <a:ext cx="630646" cy="7127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8" name="도형"/>
                <p:cNvSpPr/>
                <p:nvPr/>
              </p:nvSpPr>
              <p:spPr>
                <a:xfrm>
                  <a:off x="2609728" y="740504"/>
                  <a:ext cx="90882" cy="155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39" name="선"/>
                <p:cNvSpPr/>
                <p:nvPr/>
              </p:nvSpPr>
              <p:spPr>
                <a:xfrm>
                  <a:off x="1992955" y="747591"/>
                  <a:ext cx="617127" cy="4242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0" name="선"/>
                <p:cNvSpPr/>
                <p:nvPr/>
              </p:nvSpPr>
              <p:spPr>
                <a:xfrm>
                  <a:off x="2007462" y="842268"/>
                  <a:ext cx="60399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1" name="선"/>
                <p:cNvSpPr/>
                <p:nvPr/>
              </p:nvSpPr>
              <p:spPr>
                <a:xfrm flipV="1">
                  <a:off x="1994848" y="890070"/>
                  <a:ext cx="613342" cy="2414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2" name="[ MaxPool, AvgPool ]"/>
                <p:cNvSpPr txBox="1"/>
                <p:nvPr/>
              </p:nvSpPr>
              <p:spPr>
                <a:xfrm>
                  <a:off x="1499181" y="1261550"/>
                  <a:ext cx="1409863" cy="2767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lnSpc>
                      <a:spcPct val="80000"/>
                    </a:lnSpc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[ MaxPool, AvgPool ]</a:t>
                  </a:r>
                </a:p>
              </p:txBody>
            </p:sp>
            <p:sp>
              <p:nvSpPr>
                <p:cNvPr id="443" name="Conv…"/>
                <p:cNvSpPr txBox="1"/>
                <p:nvPr/>
              </p:nvSpPr>
              <p:spPr>
                <a:xfrm>
                  <a:off x="2045025" y="369610"/>
                  <a:ext cx="464970" cy="4424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8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Conv</a:t>
                  </a:r>
                </a:p>
                <a:p>
                  <a:pPr algn="ctr">
                    <a:lnSpc>
                      <a:spcPct val="80000"/>
                    </a:lnSpc>
                    <a:defRPr sz="8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Layyer</a:t>
                  </a:r>
                </a:p>
              </p:txBody>
            </p:sp>
            <p:sp>
              <p:nvSpPr>
                <p:cNvPr id="444" name="원"/>
                <p:cNvSpPr/>
                <p:nvPr/>
              </p:nvSpPr>
              <p:spPr>
                <a:xfrm>
                  <a:off x="3163065" y="677369"/>
                  <a:ext cx="228538" cy="2285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5" name="₩"/>
                <p:cNvSpPr/>
                <p:nvPr/>
              </p:nvSpPr>
              <p:spPr>
                <a:xfrm>
                  <a:off x="3210425" y="759586"/>
                  <a:ext cx="138068" cy="748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859" fill="norm" stroke="1" extrusionOk="0">
                      <a:moveTo>
                        <a:pt x="0" y="19096"/>
                      </a:moveTo>
                      <a:cubicBezTo>
                        <a:pt x="3210" y="21297"/>
                        <a:pt x="6654" y="18624"/>
                        <a:pt x="8674" y="12538"/>
                      </a:cubicBezTo>
                      <a:cubicBezTo>
                        <a:pt x="9776" y="9217"/>
                        <a:pt x="10359" y="5008"/>
                        <a:pt x="11830" y="2640"/>
                      </a:cubicBezTo>
                      <a:cubicBezTo>
                        <a:pt x="13037" y="694"/>
                        <a:pt x="14534" y="422"/>
                        <a:pt x="16027" y="227"/>
                      </a:cubicBezTo>
                      <a:cubicBezTo>
                        <a:pt x="17793" y="-5"/>
                        <a:pt x="19710" y="-303"/>
                        <a:pt x="21600" y="718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  <a:r>
                    <a:t>₩</a:t>
                  </a:r>
                </a:p>
              </p:txBody>
            </p:sp>
            <p:sp>
              <p:nvSpPr>
                <p:cNvPr id="446" name="선"/>
                <p:cNvSpPr/>
                <p:nvPr/>
              </p:nvSpPr>
              <p:spPr>
                <a:xfrm>
                  <a:off x="2848838" y="788339"/>
                  <a:ext cx="225283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7" name="선"/>
                <p:cNvSpPr/>
                <p:nvPr/>
              </p:nvSpPr>
              <p:spPr>
                <a:xfrm>
                  <a:off x="3515851" y="788339"/>
                  <a:ext cx="225283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8" name="도형"/>
                <p:cNvSpPr/>
                <p:nvPr/>
              </p:nvSpPr>
              <p:spPr>
                <a:xfrm>
                  <a:off x="3831982" y="229818"/>
                  <a:ext cx="265216" cy="8630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201" y="0"/>
                      </a:moveTo>
                      <a:cubicBezTo>
                        <a:pt x="7108" y="0"/>
                        <a:pt x="7018" y="37"/>
                        <a:pt x="6952" y="103"/>
                      </a:cubicBezTo>
                      <a:lnTo>
                        <a:pt x="103" y="6951"/>
                      </a:lnTo>
                      <a:cubicBezTo>
                        <a:pt x="65" y="6989"/>
                        <a:pt x="91" y="7054"/>
                        <a:pt x="145" y="7054"/>
                      </a:cubicBezTo>
                      <a:lnTo>
                        <a:pt x="14172" y="7054"/>
                      </a:lnTo>
                      <a:cubicBezTo>
                        <a:pt x="14214" y="7054"/>
                        <a:pt x="14253" y="7038"/>
                        <a:pt x="14283" y="7008"/>
                      </a:cubicBezTo>
                      <a:lnTo>
                        <a:pt x="21210" y="81"/>
                      </a:lnTo>
                      <a:cubicBezTo>
                        <a:pt x="21240" y="51"/>
                        <a:pt x="21219" y="0"/>
                        <a:pt x="21176" y="0"/>
                      </a:cubicBezTo>
                      <a:lnTo>
                        <a:pt x="7201" y="0"/>
                      </a:lnTo>
                      <a:close/>
                      <a:moveTo>
                        <a:pt x="21571" y="380"/>
                      </a:moveTo>
                      <a:cubicBezTo>
                        <a:pt x="21555" y="373"/>
                        <a:pt x="21534" y="375"/>
                        <a:pt x="21519" y="390"/>
                      </a:cubicBezTo>
                      <a:lnTo>
                        <a:pt x="14597" y="7312"/>
                      </a:lnTo>
                      <a:cubicBezTo>
                        <a:pt x="14564" y="7345"/>
                        <a:pt x="14546" y="7389"/>
                        <a:pt x="14546" y="7435"/>
                      </a:cubicBezTo>
                      <a:lnTo>
                        <a:pt x="14546" y="21490"/>
                      </a:lnTo>
                      <a:cubicBezTo>
                        <a:pt x="14546" y="21530"/>
                        <a:pt x="14594" y="21550"/>
                        <a:pt x="14622" y="21522"/>
                      </a:cubicBezTo>
                      <a:lnTo>
                        <a:pt x="21490" y="14622"/>
                      </a:lnTo>
                      <a:cubicBezTo>
                        <a:pt x="21561" y="14552"/>
                        <a:pt x="21600" y="14457"/>
                        <a:pt x="21600" y="14357"/>
                      </a:cubicBezTo>
                      <a:lnTo>
                        <a:pt x="21600" y="424"/>
                      </a:lnTo>
                      <a:cubicBezTo>
                        <a:pt x="21600" y="402"/>
                        <a:pt x="21588" y="387"/>
                        <a:pt x="21571" y="380"/>
                      </a:cubicBezTo>
                      <a:close/>
                      <a:moveTo>
                        <a:pt x="78" y="7491"/>
                      </a:moveTo>
                      <a:cubicBezTo>
                        <a:pt x="34" y="7491"/>
                        <a:pt x="0" y="7527"/>
                        <a:pt x="0" y="7570"/>
                      </a:cubicBezTo>
                      <a:lnTo>
                        <a:pt x="0" y="21522"/>
                      </a:lnTo>
                      <a:cubicBezTo>
                        <a:pt x="0" y="21566"/>
                        <a:pt x="34" y="21600"/>
                        <a:pt x="78" y="21600"/>
                      </a:cubicBezTo>
                      <a:lnTo>
                        <a:pt x="14030" y="21600"/>
                      </a:lnTo>
                      <a:cubicBezTo>
                        <a:pt x="14073" y="21600"/>
                        <a:pt x="14109" y="21566"/>
                        <a:pt x="14109" y="21522"/>
                      </a:cubicBezTo>
                      <a:lnTo>
                        <a:pt x="14109" y="7570"/>
                      </a:lnTo>
                      <a:cubicBezTo>
                        <a:pt x="14109" y="7527"/>
                        <a:pt x="14073" y="7491"/>
                        <a:pt x="14030" y="7491"/>
                      </a:cubicBezTo>
                      <a:lnTo>
                        <a:pt x="78" y="749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hueOff val="-39879"/>
                        <a:satOff val="52282"/>
                        <a:lumOff val="29251"/>
                      </a:schemeClr>
                    </a:gs>
                    <a:gs pos="35000">
                      <a:srgbClr val="FFBFBE"/>
                    </a:gs>
                    <a:gs pos="100000">
                      <a:schemeClr val="accent2">
                        <a:hueOff val="-44018"/>
                        <a:satOff val="52282"/>
                        <a:lumOff val="42346"/>
                      </a:schemeClr>
                    </a:gs>
                  </a:gsLst>
                  <a:lin ang="16200000" scaled="0"/>
                </a:gradFill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49" name="Spatial Attention Map…"/>
                <p:cNvSpPr txBox="1"/>
                <p:nvPr/>
              </p:nvSpPr>
              <p:spPr>
                <a:xfrm>
                  <a:off x="3188482" y="1142452"/>
                  <a:ext cx="1501941" cy="4537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t>Spatial Attention Map</a:t>
                  </a:r>
                </a:p>
                <a:p>
                  <a:pPr algn="ctr">
                    <a:lnSpc>
                      <a:spcPct val="80000"/>
                    </a:lnSpc>
                    <a:defRPr sz="10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pPr>
                  <a:r>
                    <a:rPr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rPr>
                    <a:t>Ms</a:t>
                  </a:r>
                </a:p>
              </p:txBody>
            </p:sp>
            <p:sp>
              <p:nvSpPr>
                <p:cNvPr id="450" name="Spatial Attention Module"/>
                <p:cNvSpPr txBox="1"/>
                <p:nvPr/>
              </p:nvSpPr>
              <p:spPr>
                <a:xfrm>
                  <a:off x="1251059" y="0"/>
                  <a:ext cx="2157073" cy="3234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defRPr sz="1400">
                      <a:latin typeface="KoPubWorld돋움체 Medium"/>
                      <a:ea typeface="KoPubWorld돋움체 Medium"/>
                      <a:cs typeface="KoPubWorld돋움체 Medium"/>
                      <a:sym typeface="KoPubWorld돋움체 Medium"/>
                    </a:defRPr>
                  </a:lvl1pPr>
                </a:lstStyle>
                <a:p>
                  <a:pPr/>
                  <a:r>
                    <a:t>Spatial Attention Module</a:t>
                  </a:r>
                </a:p>
              </p:txBody>
            </p:sp>
          </p:grpSp>
          <p:sp>
            <p:nvSpPr>
              <p:cNvPr id="452" name="F′ x Ms = F′′"/>
              <p:cNvSpPr txBox="1"/>
              <p:nvPr/>
            </p:nvSpPr>
            <p:spPr>
              <a:xfrm>
                <a:off x="2418359" y="1592566"/>
                <a:ext cx="1746024" cy="539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defTabSz="457200">
                  <a:spcBef>
                    <a:spcPts val="1200"/>
                  </a:spcBef>
                  <a:defRPr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F′ x Ms = F′′</a:t>
                </a:r>
              </a:p>
            </p:txBody>
          </p:sp>
          <p:sp>
            <p:nvSpPr>
              <p:cNvPr id="453" name="선"/>
              <p:cNvSpPr/>
              <p:nvPr/>
            </p:nvSpPr>
            <p:spPr>
              <a:xfrm>
                <a:off x="2310518" y="1613715"/>
                <a:ext cx="1" cy="44364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4" name="선"/>
              <p:cNvSpPr/>
              <p:nvPr/>
            </p:nvSpPr>
            <p:spPr>
              <a:xfrm flipV="1">
                <a:off x="3221894" y="1448710"/>
                <a:ext cx="604864" cy="278780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alpha val="72763"/>
                  </a:schemeClr>
                </a:solidFill>
                <a:custDash>
                  <a:ds d="200000" sp="200000"/>
                </a:custDash>
                <a:miter lim="400000"/>
                <a:head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456" name="Next layer"/>
            <p:cNvSpPr txBox="1"/>
            <p:nvPr/>
          </p:nvSpPr>
          <p:spPr>
            <a:xfrm>
              <a:off x="2707024" y="4790701"/>
              <a:ext cx="1258825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/>
              <a:r>
                <a:t>Next layer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7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2"/>
      <p:bldP build="whole" bldLvl="1" animBg="1" rev="0" advAuto="0" spid="222" grpId="1"/>
      <p:bldP build="whole" bldLvl="1" animBg="1" rev="0" advAuto="0" spid="381" grpId="5"/>
      <p:bldP build="whole" bldLvl="1" animBg="1" rev="0" advAuto="0" spid="255" grpId="4"/>
      <p:bldP build="whole" bldLvl="1" animBg="1" rev="0" advAuto="0" spid="457" grpId="3"/>
      <p:bldP build="whole" bldLvl="1" animBg="1" rev="0" advAuto="0" spid="386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2" name="TextBox 15"/>
          <p:cNvSpPr txBox="1"/>
          <p:nvPr/>
        </p:nvSpPr>
        <p:spPr>
          <a:xfrm>
            <a:off x="1140985" y="1117599"/>
            <a:ext cx="8636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40" sz="35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3-1</a:t>
            </a:r>
          </a:p>
        </p:txBody>
      </p:sp>
      <p:sp>
        <p:nvSpPr>
          <p:cNvPr id="463" name="TextBox 25"/>
          <p:cNvSpPr txBox="1"/>
          <p:nvPr/>
        </p:nvSpPr>
        <p:spPr>
          <a:xfrm>
            <a:off x="1917700" y="1073150"/>
            <a:ext cx="72751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결절 통계 및 분포</a:t>
            </a:r>
          </a:p>
        </p:txBody>
      </p:sp>
      <p:sp>
        <p:nvSpPr>
          <p:cNvPr id="464" name="TextBox 25"/>
          <p:cNvSpPr txBox="1"/>
          <p:nvPr/>
        </p:nvSpPr>
        <p:spPr>
          <a:xfrm>
            <a:off x="5365408" y="1219200"/>
            <a:ext cx="13418158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/>
            <a:r>
              <a:t>S/M/L 결절 크기 정의 + 분포 시각화</a:t>
            </a:r>
          </a:p>
        </p:txBody>
      </p:sp>
      <p:sp>
        <p:nvSpPr>
          <p:cNvPr id="465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- 8 -</a:t>
            </a:r>
          </a:p>
        </p:txBody>
      </p:sp>
      <p:sp>
        <p:nvSpPr>
          <p:cNvPr id="466" name="한 슬라이스에는 평균적으로 약 1.19개의 결절이 존재하며,…"/>
          <p:cNvSpPr txBox="1"/>
          <p:nvPr/>
        </p:nvSpPr>
        <p:spPr>
          <a:xfrm>
            <a:off x="550198" y="8284681"/>
            <a:ext cx="8730672" cy="110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90500" algn="ctr" defTabSz="12700">
              <a:lnSpc>
                <a:spcPct val="120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4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한 슬라이스에는 평균적으로 약 1.19개의 결절이 존재하며,</a:t>
            </a:r>
          </a:p>
          <a:p>
            <a:pPr marL="190500" algn="ctr" defTabSz="12700">
              <a:lnSpc>
                <a:spcPct val="120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4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대부분의 슬라이스는 결절이 1개 이하로 매우 단순하게 구성되어 있음.</a:t>
            </a:r>
          </a:p>
        </p:txBody>
      </p:sp>
      <p:sp>
        <p:nvSpPr>
          <p:cNvPr id="467" name="결절은 대부분 작고, 전체 CT의             정도라서…"/>
          <p:cNvSpPr txBox="1"/>
          <p:nvPr/>
        </p:nvSpPr>
        <p:spPr>
          <a:xfrm>
            <a:off x="9214321" y="8251660"/>
            <a:ext cx="8512176" cy="1175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90500" algn="ctr" defTabSz="12700">
              <a:lnSpc>
                <a:spcPct val="120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4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결절은 대부분 작고, 전체 CT의             정도라서</a:t>
            </a:r>
          </a:p>
          <a:p>
            <a:pPr marL="190500" algn="ctr" defTabSz="12700">
              <a:lnSpc>
                <a:spcPct val="120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400">
                <a:solidFill>
                  <a:srgbClr val="111111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작은 병변을 구분하는 데 구조적으로 어려움이 있음.</a:t>
            </a:r>
          </a:p>
        </p:txBody>
      </p:sp>
      <p:sp>
        <p:nvSpPr>
          <p:cNvPr id="468" name="2. 결절 면적 분포 및 S/M/L 크기 분류…"/>
          <p:cNvSpPr txBox="1"/>
          <p:nvPr/>
        </p:nvSpPr>
        <p:spPr>
          <a:xfrm>
            <a:off x="10025395" y="1748850"/>
            <a:ext cx="6687885" cy="94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b="1" sz="2500"/>
            </a:pPr>
            <a:r>
              <a:t>2. 결절 면적 분포 및 S/M/L 크기 분류</a:t>
            </a:r>
          </a:p>
          <a:p>
            <a:pPr algn="ctr">
              <a:defRPr sz="2300"/>
            </a:pPr>
            <a:r>
              <a:t>(전체 슬라이스 수에 삼등분 균등 분할)</a:t>
            </a:r>
          </a:p>
        </p:txBody>
      </p:sp>
      <p:sp>
        <p:nvSpPr>
          <p:cNvPr id="469" name="직사각형"/>
          <p:cNvSpPr/>
          <p:nvPr/>
        </p:nvSpPr>
        <p:spPr>
          <a:xfrm>
            <a:off x="11353232" y="3444907"/>
            <a:ext cx="5666761" cy="3186840"/>
          </a:xfrm>
          <a:prstGeom prst="rect">
            <a:avLst/>
          </a:prstGeom>
          <a:solidFill>
            <a:srgbClr val="FFFFFF">
              <a:alpha val="7258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0" name="CT 한 장 슬라이스 전체 면적 = 100,000 mm2…"/>
          <p:cNvSpPr txBox="1"/>
          <p:nvPr/>
        </p:nvSpPr>
        <p:spPr>
          <a:xfrm>
            <a:off x="11538479" y="3629818"/>
            <a:ext cx="413808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CT 한 장 슬라이스 전체 면적 = 100,000 mm</a:t>
            </a:r>
            <a:r>
              <a:rPr baseline="29176"/>
              <a:t>2</a:t>
            </a:r>
            <a:endParaRPr baseline="29176"/>
          </a:p>
          <a:p>
            <a:pPr>
              <a:defRPr sz="2200"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baseline="29818"/>
              <a:t>(가로 x 세로 크기를 곱한 실제 필셀 면적)</a:t>
            </a:r>
          </a:p>
        </p:txBody>
      </p:sp>
      <p:sp>
        <p:nvSpPr>
          <p:cNvPr id="471" name="S - 0 ~28mm2 (전체 면적 대비 약 0.028%)…"/>
          <p:cNvSpPr txBox="1"/>
          <p:nvPr/>
        </p:nvSpPr>
        <p:spPr>
          <a:xfrm>
            <a:off x="11561860" y="4622800"/>
            <a:ext cx="4752425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S - 0 ~28mm</a:t>
            </a:r>
            <a:r>
              <a:rPr baseline="29333"/>
              <a:t>2 </a:t>
            </a:r>
            <a:r>
              <a:rPr baseline="29600" sz="2000"/>
              <a:t>(전체 면적 대비 약 0.028%)</a:t>
            </a:r>
          </a:p>
          <a:p>
            <a:pPr defTabSz="457200">
              <a:defRPr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M -28mm</a:t>
            </a:r>
            <a:r>
              <a:rPr baseline="29333"/>
              <a:t>2 ~ </a:t>
            </a:r>
            <a:r>
              <a:t>90mm</a:t>
            </a:r>
            <a:r>
              <a:rPr baseline="29333"/>
              <a:t>2 </a:t>
            </a:r>
            <a:r>
              <a:rPr baseline="29600" sz="2000"/>
              <a:t>(전체 면적 대비 약 0.028%~ 0.09%)</a:t>
            </a:r>
          </a:p>
          <a:p>
            <a:pPr defTabSz="457200">
              <a:defRPr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L - 90mm</a:t>
            </a:r>
            <a:r>
              <a:rPr baseline="29333"/>
              <a:t>2</a:t>
            </a:r>
            <a:r>
              <a:t> ~ 이상 </a:t>
            </a:r>
            <a:r>
              <a:rPr baseline="29600" sz="2000"/>
              <a:t>(전체 면적 대비 최대 1% 미만이 대부분)</a:t>
            </a:r>
          </a:p>
          <a:p>
            <a:pPr defTabSz="457200">
              <a:lnSpc>
                <a:spcPct val="60000"/>
              </a:lnSpc>
              <a:defRPr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</a:p>
          <a:p>
            <a:pPr>
              <a:defRPr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t>결절 크기의 중앙값(Median) = 45 mm</a:t>
            </a:r>
            <a:r>
              <a:rPr baseline="29333"/>
              <a:t>2</a:t>
            </a:r>
          </a:p>
        </p:txBody>
      </p:sp>
      <p:sp>
        <p:nvSpPr>
          <p:cNvPr id="472" name="방정식"/>
          <p:cNvSpPr txBox="1"/>
          <p:nvPr/>
        </p:nvSpPr>
        <p:spPr>
          <a:xfrm>
            <a:off x="14514748" y="8096749"/>
            <a:ext cx="857251" cy="681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10000</m:t>
                      </m:r>
                    </m:den>
                  </m:f>
                </m:oMath>
              </m:oMathPara>
            </a14:m>
            <a:endParaRPr sz="2500"/>
          </a:p>
        </p:txBody>
      </p:sp>
      <p:grpSp>
        <p:nvGrpSpPr>
          <p:cNvPr id="480" name="그룹화"/>
          <p:cNvGrpSpPr/>
          <p:nvPr/>
        </p:nvGrpSpPr>
        <p:grpSpPr>
          <a:xfrm>
            <a:off x="648751" y="1731834"/>
            <a:ext cx="8221065" cy="6286878"/>
            <a:chOff x="0" y="0"/>
            <a:chExt cx="8221063" cy="6286876"/>
          </a:xfrm>
        </p:grpSpPr>
        <p:sp>
          <p:nvSpPr>
            <p:cNvPr id="473" name="직사각형"/>
            <p:cNvSpPr/>
            <p:nvPr/>
          </p:nvSpPr>
          <p:spPr>
            <a:xfrm>
              <a:off x="432937" y="5812884"/>
              <a:ext cx="7098863" cy="444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4" name="직사각형"/>
            <p:cNvSpPr/>
            <p:nvPr/>
          </p:nvSpPr>
          <p:spPr>
            <a:xfrm rot="16200000">
              <a:off x="-2553560" y="3259325"/>
              <a:ext cx="5551620" cy="444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479" name="그룹화"/>
            <p:cNvGrpSpPr/>
            <p:nvPr/>
          </p:nvGrpSpPr>
          <p:grpSpPr>
            <a:xfrm>
              <a:off x="53235" y="-1"/>
              <a:ext cx="8167829" cy="6286878"/>
              <a:chOff x="0" y="0"/>
              <a:chExt cx="8167827" cy="6286876"/>
            </a:xfrm>
          </p:grpSpPr>
          <p:pic>
            <p:nvPicPr>
              <p:cNvPr id="475" name="Picture 9" descr="Picture 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10749"/>
              <a:stretch>
                <a:fillRect/>
              </a:stretch>
            </p:blipFill>
            <p:spPr>
              <a:xfrm>
                <a:off x="360869" y="697794"/>
                <a:ext cx="7125769" cy="52124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6" name="1. 슬라이스당 결절 개수 분포"/>
              <p:cNvSpPr txBox="1"/>
              <p:nvPr/>
            </p:nvSpPr>
            <p:spPr>
              <a:xfrm>
                <a:off x="1464797" y="24694"/>
                <a:ext cx="5679485" cy="5478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b="1" sz="2500"/>
                </a:lvl1pPr>
              </a:lstStyle>
              <a:p>
                <a:pPr/>
                <a:r>
                  <a:t>1. 슬라이스당 결절 개수 분포</a:t>
                </a:r>
              </a:p>
            </p:txBody>
          </p:sp>
          <p:sp>
            <p:nvSpPr>
              <p:cNvPr id="477" name="Nodule Count (결절 개수)"/>
              <p:cNvSpPr txBox="1"/>
              <p:nvPr/>
            </p:nvSpPr>
            <p:spPr>
              <a:xfrm>
                <a:off x="314251" y="5816932"/>
                <a:ext cx="7853577" cy="46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b="1" sz="2000"/>
                </a:lvl1pPr>
              </a:lstStyle>
              <a:p>
                <a:pPr/>
                <a:r>
                  <a:t>Nodule Count (결절 개수)</a:t>
                </a:r>
              </a:p>
            </p:txBody>
          </p:sp>
          <p:sp>
            <p:nvSpPr>
              <p:cNvPr id="478" name="Frequency (해당 개수를 가진 슬라이스 수)"/>
              <p:cNvSpPr txBox="1"/>
              <p:nvPr/>
            </p:nvSpPr>
            <p:spPr>
              <a:xfrm rot="16200000">
                <a:off x="-2737910" y="2737909"/>
                <a:ext cx="6117720" cy="641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2000"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 Frequency (해당 개수를 가진 슬라이스 수)</a:t>
                </a:r>
              </a:p>
            </p:txBody>
          </p:sp>
        </p:grpSp>
      </p:grpSp>
      <p:grpSp>
        <p:nvGrpSpPr>
          <p:cNvPr id="497" name="그룹화"/>
          <p:cNvGrpSpPr/>
          <p:nvPr/>
        </p:nvGrpSpPr>
        <p:grpSpPr>
          <a:xfrm>
            <a:off x="8812528" y="2779703"/>
            <a:ext cx="8839297" cy="5145953"/>
            <a:chOff x="0" y="0"/>
            <a:chExt cx="8839296" cy="5145952"/>
          </a:xfrm>
        </p:grpSpPr>
        <p:grpSp>
          <p:nvGrpSpPr>
            <p:cNvPr id="493" name="그룹화"/>
            <p:cNvGrpSpPr/>
            <p:nvPr/>
          </p:nvGrpSpPr>
          <p:grpSpPr>
            <a:xfrm>
              <a:off x="0" y="0"/>
              <a:ext cx="8839297" cy="5145953"/>
              <a:chOff x="0" y="-14686"/>
              <a:chExt cx="8839296" cy="5145952"/>
            </a:xfrm>
          </p:grpSpPr>
          <p:grpSp>
            <p:nvGrpSpPr>
              <p:cNvPr id="490" name="그룹화"/>
              <p:cNvGrpSpPr/>
              <p:nvPr/>
            </p:nvGrpSpPr>
            <p:grpSpPr>
              <a:xfrm>
                <a:off x="0" y="-14687"/>
                <a:ext cx="8839297" cy="4991362"/>
                <a:chOff x="-460828" y="-25400"/>
                <a:chExt cx="8839296" cy="4991361"/>
              </a:xfrm>
            </p:grpSpPr>
            <p:pic>
              <p:nvPicPr>
                <p:cNvPr id="481" name="붙여넣은 동영상.png" descr="붙여넣은 동영상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-25400"/>
                  <a:ext cx="8378469" cy="49628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486" name="그룹화"/>
                <p:cNvGrpSpPr/>
                <p:nvPr/>
              </p:nvGrpSpPr>
              <p:grpSpPr>
                <a:xfrm>
                  <a:off x="-460829" y="-10714"/>
                  <a:ext cx="7128190" cy="4976676"/>
                  <a:chOff x="0" y="0"/>
                  <a:chExt cx="7128189" cy="4976674"/>
                </a:xfrm>
              </p:grpSpPr>
              <p:sp>
                <p:nvSpPr>
                  <p:cNvPr id="482" name="직사각형"/>
                  <p:cNvSpPr/>
                  <p:nvPr/>
                </p:nvSpPr>
                <p:spPr>
                  <a:xfrm rot="16200000">
                    <a:off x="-2158138" y="2158137"/>
                    <a:ext cx="4976676" cy="660401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/>
                  </a:p>
                </p:txBody>
              </p:sp>
              <p:grpSp>
                <p:nvGrpSpPr>
                  <p:cNvPr id="485" name="그룹화"/>
                  <p:cNvGrpSpPr/>
                  <p:nvPr/>
                </p:nvGrpSpPr>
                <p:grpSpPr>
                  <a:xfrm>
                    <a:off x="821842" y="4126235"/>
                    <a:ext cx="6306348" cy="821934"/>
                    <a:chOff x="0" y="0"/>
                    <a:chExt cx="6306347" cy="821933"/>
                  </a:xfrm>
                </p:grpSpPr>
                <p:sp>
                  <p:nvSpPr>
                    <p:cNvPr id="483" name="직사각형"/>
                    <p:cNvSpPr/>
                    <p:nvPr/>
                  </p:nvSpPr>
                  <p:spPr>
                    <a:xfrm>
                      <a:off x="2296078" y="227308"/>
                      <a:ext cx="4010270" cy="59462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484" name="직사각형"/>
                    <p:cNvSpPr/>
                    <p:nvPr/>
                  </p:nvSpPr>
                  <p:spPr>
                    <a:xfrm>
                      <a:off x="0" y="0"/>
                      <a:ext cx="1844730" cy="77833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/>
                    </a:p>
                  </p:txBody>
                </p:sp>
              </p:grpSp>
            </p:grpSp>
            <p:sp>
              <p:nvSpPr>
                <p:cNvPr id="487" name="S"/>
                <p:cNvSpPr txBox="1"/>
                <p:nvPr/>
              </p:nvSpPr>
              <p:spPr>
                <a:xfrm>
                  <a:off x="918307" y="2752336"/>
                  <a:ext cx="272060" cy="523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2200">
                      <a:solidFill>
                        <a:srgbClr val="FFFFFF"/>
                      </a:solidFill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defRPr>
                  </a:lvl1pPr>
                </a:lstStyle>
                <a:p>
                  <a:pPr/>
                  <a:r>
                    <a:t>S</a:t>
                  </a:r>
                </a:p>
              </p:txBody>
            </p:sp>
            <p:sp>
              <p:nvSpPr>
                <p:cNvPr id="488" name="M"/>
                <p:cNvSpPr txBox="1"/>
                <p:nvPr/>
              </p:nvSpPr>
              <p:spPr>
                <a:xfrm>
                  <a:off x="1324101" y="2752336"/>
                  <a:ext cx="347777" cy="523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2200"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defRPr>
                  </a:lvl1pPr>
                </a:lstStyle>
                <a:p>
                  <a:pPr/>
                  <a:r>
                    <a:t>M</a:t>
                  </a:r>
                </a:p>
              </p:txBody>
            </p:sp>
            <p:sp>
              <p:nvSpPr>
                <p:cNvPr id="489" name="L"/>
                <p:cNvSpPr txBox="1"/>
                <p:nvPr/>
              </p:nvSpPr>
              <p:spPr>
                <a:xfrm>
                  <a:off x="1805612" y="2752336"/>
                  <a:ext cx="259208" cy="523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2200">
                      <a:solidFill>
                        <a:schemeClr val="accent6"/>
                      </a:solidFill>
                      <a:latin typeface="KoPubWorld돋움체 Bold"/>
                      <a:ea typeface="KoPubWorld돋움체 Bold"/>
                      <a:cs typeface="KoPubWorld돋움체 Bold"/>
                      <a:sym typeface="KoPubWorld돋움체 Bold"/>
                    </a:defRPr>
                  </a:lvl1pPr>
                </a:lstStyle>
                <a:p>
                  <a:pPr/>
                  <a:r>
                    <a:t>L</a:t>
                  </a:r>
                </a:p>
              </p:txBody>
            </p:sp>
          </p:grpSp>
          <p:sp>
            <p:nvSpPr>
              <p:cNvPr id="491" name="Nodule Size (mm²)"/>
              <p:cNvSpPr txBox="1"/>
              <p:nvPr/>
            </p:nvSpPr>
            <p:spPr>
              <a:xfrm>
                <a:off x="3341520" y="4506293"/>
                <a:ext cx="3158239" cy="624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2000"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Nodule Size (mm²)</a:t>
                </a:r>
              </a:p>
            </p:txBody>
          </p:sp>
          <p:sp>
            <p:nvSpPr>
              <p:cNvPr id="492" name="Frequency (해당 크기의 결절 개수)"/>
              <p:cNvSpPr txBox="1"/>
              <p:nvPr/>
            </p:nvSpPr>
            <p:spPr>
              <a:xfrm rot="16200000">
                <a:off x="-1627286" y="1948914"/>
                <a:ext cx="4162757" cy="624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2000">
                    <a:latin typeface="KoPubWorld돋움체 Bold"/>
                    <a:ea typeface="KoPubWorld돋움체 Bold"/>
                    <a:cs typeface="KoPubWorld돋움체 Bold"/>
                    <a:sym typeface="KoPubWorld돋움체 Bold"/>
                  </a:defRPr>
                </a:lvl1pPr>
              </a:lstStyle>
              <a:p>
                <a:pPr/>
                <a:r>
                  <a:t>Frequency (해당 크기의 결절 개수)</a:t>
                </a:r>
              </a:p>
            </p:txBody>
          </p:sp>
        </p:grpSp>
        <p:sp>
          <p:nvSpPr>
            <p:cNvPr id="494" name="선"/>
            <p:cNvSpPr/>
            <p:nvPr/>
          </p:nvSpPr>
          <p:spPr>
            <a:xfrm>
              <a:off x="1219066" y="3286616"/>
              <a:ext cx="536141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5" name="선"/>
            <p:cNvSpPr/>
            <p:nvPr/>
          </p:nvSpPr>
          <p:spPr>
            <a:xfrm>
              <a:off x="1744695" y="3286616"/>
              <a:ext cx="411770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선"/>
            <p:cNvSpPr/>
            <p:nvPr/>
          </p:nvSpPr>
          <p:spPr>
            <a:xfrm>
              <a:off x="2155823" y="3286616"/>
              <a:ext cx="6573403" cy="1"/>
            </a:xfrm>
            <a:prstGeom prst="line">
              <a:avLst/>
            </a:prstGeom>
            <a:noFill/>
            <a:ln w="38100" cap="flat">
              <a:solidFill>
                <a:srgbClr val="F3A93C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98" name="0"/>
          <p:cNvSpPr txBox="1"/>
          <p:nvPr/>
        </p:nvSpPr>
        <p:spPr>
          <a:xfrm>
            <a:off x="10270887" y="6875433"/>
            <a:ext cx="226440" cy="33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>
                <a:solidFill>
                  <a:srgbClr val="535353"/>
                </a:solidFill>
              </a:defRPr>
            </a:lvl1pPr>
          </a:lstStyle>
          <a:p>
            <a:pPr/>
            <a:r>
              <a:t>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Box 15"/>
          <p:cNvSpPr txBox="1"/>
          <p:nvPr/>
        </p:nvSpPr>
        <p:spPr>
          <a:xfrm>
            <a:off x="1071908" y="1117599"/>
            <a:ext cx="8636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3000"/>
              </a:lnSpc>
              <a:defRPr spc="-140" sz="35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3-2</a:t>
            </a:r>
          </a:p>
        </p:txBody>
      </p:sp>
      <p:pic>
        <p:nvPicPr>
          <p:cNvPr id="5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749300"/>
            <a:ext cx="160909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2200" y="9436100"/>
            <a:ext cx="16090900" cy="101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3" name="Table 23"/>
          <p:cNvGraphicFramePr/>
          <p:nvPr/>
        </p:nvGraphicFramePr>
        <p:xfrm>
          <a:off x="913787" y="2802723"/>
          <a:ext cx="16471537" cy="414636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15102"/>
                <a:gridCol w="2013154"/>
                <a:gridCol w="2013154"/>
                <a:gridCol w="2013154"/>
                <a:gridCol w="2013154"/>
                <a:gridCol w="2013154"/>
                <a:gridCol w="4179550"/>
              </a:tblGrid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모델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Accuracy</a:t>
                      </a:r>
                      <a:endParaRPr>
                        <a:latin typeface="Noto Sans Batak Regular"/>
                        <a:ea typeface="Noto Sans Batak Regular"/>
                        <a:cs typeface="Noto Sans Batak Regular"/>
                        <a:sym typeface="Noto Sans Batak Regular"/>
                      </a:endParaRP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(정확도)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AUC
(분류 구분력)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F1-score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파라미터 수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Training Time</a:t>
                      </a:r>
                      <a:endParaRPr>
                        <a:latin typeface="Noto Sans Batak Regular"/>
                        <a:ea typeface="Noto Sans Batak Regular"/>
                        <a:cs typeface="Noto Sans Batak Regular"/>
                        <a:sym typeface="Noto Sans Batak Regular"/>
                      </a:endParaRPr>
                    </a:p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F8F8F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(10 epochs)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F8F8F8"/>
                          </a:solidFill>
                        </a:rPr>
                        <a:t>Notes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404040"/>
                    </a:solidFill>
                  </a:tcPr>
                </a:tc>
              </a:tr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ResNet34_3ch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89.88%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21,797,672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0.9429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21,797,672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11m 20s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최고 성능, 구조 복잡, 모델 무거움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DenseNet121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88.88%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7,978,856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0.9467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7,978,856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17m 30s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t>모델 구조 상 </a:t>
                      </a: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연산량 많고 속도 느림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ResNet18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88.75%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11,689,512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0.9238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11,689,512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5m 10s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/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경량, 구조 단순, 확장성 우수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ResNet34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87.00%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21,791,400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0.9257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21,791,400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9m 50s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성능은 준수하나 무거움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EfficientNet2-s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86.62%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21,487,288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</a:rPr>
                        <a:t>0.9238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21,487,288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t>11</a:t>
                      </a: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m 20s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AUC, F1이 낮음 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525">
                <a:tc>
                  <a:txBody>
                    <a:bodyPr/>
                    <a:lstStyle/>
                    <a:p>
                      <a:pPr algn="ctr">
                        <a:lnSpc>
                          <a:spcPct val="99600"/>
                        </a:lnSpc>
                        <a:defRPr sz="1800"/>
                      </a:pPr>
                      <a:r>
                        <a:rPr spc="-125" sz="20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  <a:cs typeface="KoPubWorld돋움체 Medium"/>
                          <a:sym typeface="KoPubWorld돋움체 Medium"/>
                        </a:rPr>
                        <a:t>EfficientNet-b0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1800"/>
                      </a:pPr>
                      <a:r>
                        <a:rPr sz="2000">
                          <a:solidFill>
                            <a:srgbClr val="787878"/>
                          </a:solidFill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85.12%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5,288,548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0.8762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5,288,548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10m 20s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1714"/>
                        </a:lnSpc>
                        <a:defRPr sz="2000">
                          <a:solidFill>
                            <a:srgbClr val="787878"/>
                          </a:solidFill>
                        </a:defRPr>
                      </a:pPr>
                      <a:r>
                        <a:rPr>
                          <a:latin typeface="Noto Sans Batak Regular"/>
                          <a:ea typeface="Noto Sans Batak Regular"/>
                          <a:cs typeface="Noto Sans Batak Regular"/>
                          <a:sym typeface="Noto Sans Batak Regular"/>
                        </a:rPr>
                        <a:t>경량이지만 성능이 낮음</a:t>
                      </a:r>
                    </a:p>
                  </a:txBody>
                  <a:tcPr marL="19050" marR="19050" marT="19050" marB="19050" anchor="ctr" anchorCtr="0" horzOverflow="overflow">
                    <a:lnL w="12697">
                      <a:solidFill>
                        <a:srgbClr val="404040"/>
                      </a:solidFill>
                    </a:lnL>
                    <a:lnR w="12697">
                      <a:solidFill>
                        <a:srgbClr val="404040"/>
                      </a:solidFill>
                    </a:lnR>
                    <a:lnT w="12697">
                      <a:solidFill>
                        <a:srgbClr val="404040"/>
                      </a:solidFill>
                    </a:lnT>
                    <a:lnB w="12697">
                      <a:solidFill>
                        <a:srgbClr val="40404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4" name="텍스트"/>
          <p:cNvSpPr txBox="1"/>
          <p:nvPr/>
        </p:nvSpPr>
        <p:spPr>
          <a:xfrm>
            <a:off x="8243887" y="1622380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5" name="TextBox 25"/>
          <p:cNvSpPr txBox="1"/>
          <p:nvPr/>
        </p:nvSpPr>
        <p:spPr>
          <a:xfrm>
            <a:off x="937461" y="7297366"/>
            <a:ext cx="16090901" cy="196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모든 실험은 동일 조건 (total_epoch=100, batch_size=16)에서 수행됨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이진 분류 : 1, 2 = 0 (양성) / 3은 제외 / 4, 5 = 1 (악성)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Resize (224, 224) + CE Loss</a:t>
            </a:r>
          </a:p>
          <a:p>
            <a:pPr marL="176463" indent="-176463">
              <a:lnSpc>
                <a:spcPct val="99600"/>
              </a:lnSpc>
              <a:buSzPct val="100000"/>
              <a:buChar char="*"/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결과 : ResNet18은 실험 모델 중 가장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빠른 속도와 적절한 성능</a:t>
            </a:r>
            <a:r>
              <a:t>,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낮은 연산량</a:t>
            </a:r>
            <a:r>
              <a:t>,</a:t>
            </a:r>
          </a:p>
          <a:p>
            <a:pPr lvl="3" indent="685800">
              <a:lnSpc>
                <a:spcPct val="99600"/>
              </a:lnSpc>
              <a:defRPr sz="20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  그리고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확장 구조에서의 유연성</a:t>
            </a:r>
            <a:r>
              <a:t>을 모두 갖춘 베이스 모델로 선정되었습니다.</a:t>
            </a:r>
          </a:p>
        </p:txBody>
      </p:sp>
      <p:sp>
        <p:nvSpPr>
          <p:cNvPr id="506" name="TextBox 25"/>
          <p:cNvSpPr txBox="1"/>
          <p:nvPr/>
        </p:nvSpPr>
        <p:spPr>
          <a:xfrm>
            <a:off x="1828800" y="1073150"/>
            <a:ext cx="657823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5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lvl1pPr>
          </a:lstStyle>
          <a:p>
            <a:pPr/>
            <a:r>
              <a:t>베이스 모델 비교 실험 및 결과 분석</a:t>
            </a:r>
          </a:p>
        </p:txBody>
      </p:sp>
      <p:sp>
        <p:nvSpPr>
          <p:cNvPr id="507" name="TextBox 25"/>
          <p:cNvSpPr txBox="1"/>
          <p:nvPr/>
        </p:nvSpPr>
        <p:spPr>
          <a:xfrm>
            <a:off x="1828800" y="1765452"/>
            <a:ext cx="9157946" cy="86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다양한 모델을 동일 조건 하에서 비교하여</a:t>
            </a:r>
          </a:p>
          <a:p>
            <a:pPr>
              <a:lnSpc>
                <a:spcPct val="99600"/>
              </a:lnSpc>
              <a:defRPr sz="2200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t>성능, 속도, 효율성 측면에서 최적의 베이스 모델을 선정하기 위한 실험과 결과</a:t>
            </a:r>
          </a:p>
        </p:txBody>
      </p:sp>
      <p:sp>
        <p:nvSpPr>
          <p:cNvPr id="508" name="TextBox 5"/>
          <p:cNvSpPr txBox="1"/>
          <p:nvPr/>
        </p:nvSpPr>
        <p:spPr>
          <a:xfrm>
            <a:off x="7632700" y="9690100"/>
            <a:ext cx="30099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2200">
                <a:solidFill>
                  <a:srgbClr val="404040"/>
                </a:solidFill>
                <a:latin typeface="Noto Sans Batak Regular"/>
                <a:ea typeface="Noto Sans Batak Regular"/>
                <a:cs typeface="Noto Sans Batak Regular"/>
                <a:sym typeface="Noto Sans Batak Regular"/>
              </a:defRPr>
            </a:lvl1pPr>
          </a:lstStyle>
          <a:p>
            <a:pPr/>
            <a:r>
              <a:t>- 9 -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